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325" r:id="rId5"/>
    <p:sldId id="317" r:id="rId6"/>
    <p:sldId id="277" r:id="rId7"/>
    <p:sldId id="265" r:id="rId8"/>
    <p:sldId id="326" r:id="rId9"/>
    <p:sldId id="27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00FF"/>
    <a:srgbClr val="0066FF"/>
    <a:srgbClr val="99CCFF"/>
    <a:srgbClr val="3333FF"/>
    <a:srgbClr val="FF0066"/>
    <a:srgbClr val="F4E9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22" autoAdjust="0"/>
    <p:restoredTop sz="94660"/>
  </p:normalViewPr>
  <p:slideViewPr>
    <p:cSldViewPr>
      <p:cViewPr>
        <p:scale>
          <a:sx n="75" d="100"/>
          <a:sy n="75" d="100"/>
        </p:scale>
        <p:origin x="-930" y="-6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trofanova.SAYANOGORSK\Documents\&#1052;&#1054;&#1053;&#1054;&#1043;&#1054;&#1056;&#1054;&#1044;\&#1060;&#1086;&#1085;&#1076;%20&#1088;&#1072;&#1079;&#1074;&#1080;&#1090;&#1080;&#1103;%20&#1084;&#1086;&#1085;&#1086;&#1075;&#1086;&#1088;&#1086;&#1076;&#1086;&#1074;\2020%20-%20&#1060;&#1086;&#1085;&#1076;%20&#1088;&#1072;&#1079;&#1074;&#1080;&#1090;&#1080;&#1103;%20&#1084;&#1086;&#1085;&#1086;&#1075;&#1086;&#1088;&#1086;&#1076;&#1086;&#1074;\&#1055;&#1088;&#1086;&#1075;&#1088;&#1072;&#1084;&#1084;&#1072;%20&#1050;&#1056;&#1052;%20&#1057;&#1072;&#1103;&#1085;&#1086;&#1075;&#1086;&#1088;&#1089;&#1082;%20(&#1103;&#1085;&#1074;%202020)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 b="1" i="0" u="none" strike="noStrike" baseline="0">
                <a:solidFill>
                  <a:srgbClr val="002060"/>
                </a:solidFill>
                <a:latin typeface="Book Antiqua" pitchFamily="18" charset="0"/>
                <a:ea typeface="Times New Roman"/>
                <a:cs typeface="Times New Roman"/>
              </a:defRPr>
            </a:pPr>
            <a:r>
              <a:rPr lang="ru-RU" sz="1800" dirty="0">
                <a:solidFill>
                  <a:srgbClr val="002060"/>
                </a:solidFill>
                <a:latin typeface="Book Antiqua" pitchFamily="18" charset="0"/>
              </a:rPr>
              <a:t>Объем привлеченных инвестиций  по программе  "Комплексное развитие моногорода </a:t>
            </a:r>
            <a:r>
              <a:rPr lang="ru-RU" sz="1800" dirty="0" smtClean="0">
                <a:solidFill>
                  <a:srgbClr val="002060"/>
                </a:solidFill>
                <a:latin typeface="Book Antiqua" pitchFamily="18" charset="0"/>
              </a:rPr>
              <a:t>Саяногорск", </a:t>
            </a:r>
            <a:r>
              <a:rPr lang="ru-RU" sz="1800" dirty="0">
                <a:solidFill>
                  <a:srgbClr val="002060"/>
                </a:solidFill>
                <a:latin typeface="Book Antiqua" pitchFamily="18" charset="0"/>
              </a:rPr>
              <a:t>млн.руб.</a:t>
            </a:r>
          </a:p>
        </c:rich>
      </c:tx>
      <c:layout>
        <c:manualLayout>
          <c:xMode val="edge"/>
          <c:yMode val="edge"/>
          <c:x val="8.3223805917589183E-2"/>
          <c:y val="4.8170948073587754E-3"/>
        </c:manualLayout>
      </c:layout>
      <c:overlay val="1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4.678097096286471E-2"/>
          <c:y val="0.10762630038355171"/>
          <c:w val="0.93592641547969857"/>
          <c:h val="0.78850198405894178"/>
        </c:manualLayout>
      </c:layout>
      <c:areaChart>
        <c:grouping val="standard"/>
        <c:varyColors val="0"/>
        <c:ser>
          <c:idx val="0"/>
          <c:order val="0"/>
          <c:tx>
            <c:strRef>
              <c:f>'2. Показатели'!$AC$5</c:f>
              <c:strCache>
                <c:ptCount val="1"/>
                <c:pt idx="0">
                  <c:v>Всего объем инвестиций, млн.руб.</c:v>
                </c:pt>
              </c:strCache>
            </c:strRef>
          </c:tx>
          <c:dLbls>
            <c:dLbl>
              <c:idx val="0"/>
              <c:layout>
                <c:manualLayout>
                  <c:x val="3.6288144334625412E-2"/>
                  <c:y val="-0.143135085711935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7.7812103376544922E-3"/>
                  <c:y val="-0.121947037400292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5937367792181641E-3"/>
                  <c:y val="-7.35553558922397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9229419021312382E-2"/>
                  <c:y val="-0.117796219496178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0749894233745313E-2"/>
                  <c:y val="-0.356162775899266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4640499402572558E-2"/>
                  <c:y val="-0.385197784804097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2.0749894233745313E-2"/>
                  <c:y val="-0.259379412883161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1.9453025844136228E-2"/>
                  <c:y val="-0.234215738498973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 anchor="t" anchorCtr="0"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'2. Показатели'!$AE$4:$AL$4</c:f>
              <c:strCache>
                <c:ptCount val="8"/>
                <c:pt idx="0">
                  <c:v>2016 год</c:v>
                </c:pt>
                <c:pt idx="1">
                  <c:v>2017 год</c:v>
                </c:pt>
                <c:pt idx="2">
                  <c:v>2018 год</c:v>
                </c:pt>
                <c:pt idx="3">
                  <c:v>2019 год</c:v>
                </c:pt>
                <c:pt idx="4">
                  <c:v>2020 год</c:v>
                </c:pt>
                <c:pt idx="5">
                  <c:v>2021 год</c:v>
                </c:pt>
                <c:pt idx="6">
                  <c:v>2022 год</c:v>
                </c:pt>
                <c:pt idx="7">
                  <c:v>2023 год</c:v>
                </c:pt>
              </c:strCache>
            </c:strRef>
          </c:cat>
          <c:val>
            <c:numRef>
              <c:f>'2. Показатели'!$AE$5:$AL$5</c:f>
              <c:numCache>
                <c:formatCode>#,##0.0</c:formatCode>
                <c:ptCount val="8"/>
                <c:pt idx="0">
                  <c:v>3295.1569999999997</c:v>
                </c:pt>
                <c:pt idx="1">
                  <c:v>2138.4424200000003</c:v>
                </c:pt>
                <c:pt idx="2">
                  <c:v>1152.6018943199999</c:v>
                </c:pt>
                <c:pt idx="3">
                  <c:v>2543.70982</c:v>
                </c:pt>
                <c:pt idx="4">
                  <c:v>8664.1589999999997</c:v>
                </c:pt>
                <c:pt idx="5">
                  <c:v>9186.75</c:v>
                </c:pt>
                <c:pt idx="6">
                  <c:v>5962.3200000000006</c:v>
                </c:pt>
                <c:pt idx="7">
                  <c:v>4936.4210000000003</c:v>
                </c:pt>
              </c:numCache>
            </c:numRef>
          </c:val>
        </c:ser>
        <c:ser>
          <c:idx val="1"/>
          <c:order val="1"/>
          <c:tx>
            <c:strRef>
              <c:f>'2. Показатели'!$AC$6</c:f>
              <c:strCache>
                <c:ptCount val="1"/>
                <c:pt idx="0">
                  <c:v>объем инвестиций градообразующих предприятий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 w="25400">
              <a:solidFill>
                <a:schemeClr val="accent1"/>
              </a:solidFill>
            </a:ln>
          </c:spPr>
          <c:dLbls>
            <c:dLbl>
              <c:idx val="0"/>
              <c:layout>
                <c:manualLayout>
                  <c:x val="3.068288711651062E-2"/>
                  <c:y val="-6.32975287868658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9.0780787272635739E-3"/>
                  <c:y val="-5.80700178096629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296868389609082E-3"/>
                  <c:y val="-1.54853380825767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6.4843419480454098E-3"/>
                  <c:y val="-6.00056850699850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3.1538102811225772E-2"/>
                  <c:y val="-0.303899685641163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9453025844136228E-2"/>
                  <c:y val="-0.301964092610247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1.8156157454527148E-2"/>
                  <c:y val="-0.17808138794963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3.0683136232646454E-2"/>
                  <c:y val="-0.1667469293631874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'2. Показатели'!$AE$4:$AL$4</c:f>
              <c:strCache>
                <c:ptCount val="8"/>
                <c:pt idx="0">
                  <c:v>2016 год</c:v>
                </c:pt>
                <c:pt idx="1">
                  <c:v>2017 год</c:v>
                </c:pt>
                <c:pt idx="2">
                  <c:v>2018 год</c:v>
                </c:pt>
                <c:pt idx="3">
                  <c:v>2019 год</c:v>
                </c:pt>
                <c:pt idx="4">
                  <c:v>2020 год</c:v>
                </c:pt>
                <c:pt idx="5">
                  <c:v>2021 год</c:v>
                </c:pt>
                <c:pt idx="6">
                  <c:v>2022 год</c:v>
                </c:pt>
                <c:pt idx="7">
                  <c:v>2023 год</c:v>
                </c:pt>
              </c:strCache>
            </c:strRef>
          </c:cat>
          <c:val>
            <c:numRef>
              <c:f>'2. Показатели'!$AE$6:$AL$6</c:f>
              <c:numCache>
                <c:formatCode>#,##0.0</c:formatCode>
                <c:ptCount val="8"/>
                <c:pt idx="0">
                  <c:v>3252.83</c:v>
                </c:pt>
                <c:pt idx="1">
                  <c:v>2035.0380000000005</c:v>
                </c:pt>
                <c:pt idx="2">
                  <c:v>920.44999999999993</c:v>
                </c:pt>
                <c:pt idx="3">
                  <c:v>2443.9900000000002</c:v>
                </c:pt>
                <c:pt idx="4">
                  <c:v>8326.59</c:v>
                </c:pt>
                <c:pt idx="5">
                  <c:v>8376.74</c:v>
                </c:pt>
                <c:pt idx="6">
                  <c:v>5144.8500000000004</c:v>
                </c:pt>
                <c:pt idx="7">
                  <c:v>4741.3209999999999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559744"/>
        <c:axId val="117785344"/>
      </c:areaChart>
      <c:catAx>
        <c:axId val="225597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17785344"/>
        <c:crosses val="autoZero"/>
        <c:auto val="1"/>
        <c:lblAlgn val="ctr"/>
        <c:lblOffset val="100"/>
        <c:noMultiLvlLbl val="0"/>
      </c:catAx>
      <c:valAx>
        <c:axId val="117785344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22559744"/>
        <c:crosses val="autoZero"/>
        <c:crossBetween val="midCat"/>
      </c:valAx>
      <c:spPr>
        <a:noFill/>
        <a:ln w="25400">
          <a:noFill/>
        </a:ln>
      </c:spPr>
    </c:plotArea>
    <c:legend>
      <c:legendPos val="b"/>
      <c:layout/>
      <c:overlay val="0"/>
      <c:txPr>
        <a:bodyPr/>
        <a:lstStyle/>
        <a:p>
          <a:pPr>
            <a:defRPr sz="100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731A42-BD21-44B4-A39E-F3FF866210D8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424171-266A-48AA-84FE-8BD5F76052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5265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DD194-E948-48AF-A979-6B3D0E79BFEC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F933E-C1DD-4395-8227-EA9150F4B4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DD194-E948-48AF-A979-6B3D0E79BFEC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F933E-C1DD-4395-8227-EA9150F4B4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DD194-E948-48AF-A979-6B3D0E79BFEC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F933E-C1DD-4395-8227-EA9150F4B4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DD194-E948-48AF-A979-6B3D0E79BFEC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F933E-C1DD-4395-8227-EA9150F4B4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DD194-E948-48AF-A979-6B3D0E79BFEC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F933E-C1DD-4395-8227-EA9150F4B4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DD194-E948-48AF-A979-6B3D0E79BFEC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F933E-C1DD-4395-8227-EA9150F4B4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DD194-E948-48AF-A979-6B3D0E79BFEC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F933E-C1DD-4395-8227-EA9150F4B4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DD194-E948-48AF-A979-6B3D0E79BFEC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F933E-C1DD-4395-8227-EA9150F4B4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DD194-E948-48AF-A979-6B3D0E79BFEC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F933E-C1DD-4395-8227-EA9150F4B4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DD194-E948-48AF-A979-6B3D0E79BFEC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F933E-C1DD-4395-8227-EA9150F4B4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DD194-E948-48AF-A979-6B3D0E79BFEC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F933E-C1DD-4395-8227-EA9150F4B4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4DD194-E948-48AF-A979-6B3D0E79BFEC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3F933E-C1DD-4395-8227-EA9150F4B4A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gif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F40200E2FA66B407D670326EC1F05DA78A9B41CCC108338EFF20BCFDAD44B8A7C1122ADD23AF75BEF8L1E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620688"/>
            <a:ext cx="6228184" cy="4464496"/>
          </a:xfrm>
          <a:effectLst>
            <a:outerShdw blurRad="50800" dist="38100" dir="5400000" algn="t" rotWithShape="0">
              <a:prstClr val="black">
                <a:alpha val="13000"/>
              </a:prstClr>
            </a:outerShdw>
          </a:effectLst>
        </p:spPr>
        <p:txBody>
          <a:bodyPr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Программа </a:t>
            </a:r>
            <a:b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«Комплексное развитие моногорода Саяногорск Республики Хакасия» </a:t>
            </a:r>
            <a:b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2016-2026 годы </a:t>
            </a:r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6" descr="C:\Users\313_1\Desktop\Для Герба\герб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260648"/>
            <a:ext cx="864096" cy="1148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Picture 2" descr="ÐÐ°ÑÑÐ¸Ð½ÐºÐ¸ Ð¿Ð¾ Ð·Ð°Ð¿ÑÐ¾ÑÑ ÑÐ¾ÑÐ¾ ÑÐ°ÑÐ½Ð¾Ð³Ð¾ÑÑÐº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20680" y="2201315"/>
            <a:ext cx="2915816" cy="1947765"/>
          </a:xfrm>
          <a:prstGeom prst="rect">
            <a:avLst/>
          </a:prstGeom>
          <a:noFill/>
        </p:spPr>
      </p:pic>
      <p:pic>
        <p:nvPicPr>
          <p:cNvPr id="14342" name="Picture 6" descr="ÐÐ°ÑÑÐ¸Ð½ÐºÐ¸ Ð¿Ð¾ Ð·Ð°Ð¿ÑÐ¾ÑÑ ÑÐ¾ÑÐ¾ ÑÐ°ÑÐ½Ð¾Ð³Ð¾ÑÑÐº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216" y="288032"/>
            <a:ext cx="2553845" cy="1700808"/>
          </a:xfrm>
          <a:prstGeom prst="rect">
            <a:avLst/>
          </a:prstGeom>
          <a:noFill/>
        </p:spPr>
      </p:pic>
      <p:pic>
        <p:nvPicPr>
          <p:cNvPr id="14344" name="Picture 8" descr="ÐÐ°ÑÑÐ¸Ð½ÐºÐ¸ Ð¿Ð¾ Ð·Ð°Ð¿ÑÐ¾ÑÑ ÑÐ¾ÑÐ¾ Ð¡Ð¨ÐÐ­Ð¡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8104" y="4315922"/>
            <a:ext cx="3528392" cy="23534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 descr="карта район.png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t="4636"/>
          <a:stretch>
            <a:fillRect/>
          </a:stretch>
        </p:blipFill>
        <p:spPr>
          <a:xfrm>
            <a:off x="2997712" y="980728"/>
            <a:ext cx="6146287" cy="58772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" name="Прямоугольник 24"/>
          <p:cNvSpPr/>
          <p:nvPr/>
        </p:nvSpPr>
        <p:spPr>
          <a:xfrm>
            <a:off x="1115616" y="116632"/>
            <a:ext cx="7992888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Краткая характеристика МО г.Саяногорск </a:t>
            </a:r>
          </a:p>
          <a:p>
            <a:pPr algn="ctr"/>
            <a:endParaRPr lang="ru-RU" sz="2400" b="1" dirty="0">
              <a:ln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323528" y="5805264"/>
            <a:ext cx="6042127" cy="576000"/>
            <a:chOff x="3507963" y="4959170"/>
            <a:chExt cx="5735411" cy="720000"/>
          </a:xfrm>
        </p:grpSpPr>
        <p:sp>
          <p:nvSpPr>
            <p:cNvPr id="5" name="Rectangle 2"/>
            <p:cNvSpPr txBox="1">
              <a:spLocks noChangeArrowheads="1"/>
            </p:cNvSpPr>
            <p:nvPr/>
          </p:nvSpPr>
          <p:spPr>
            <a:xfrm>
              <a:off x="3507963" y="4959170"/>
              <a:ext cx="2802461" cy="720000"/>
            </a:xfrm>
            <a:prstGeom prst="homePlate">
              <a:avLst>
                <a:gd name="adj" fmla="val 29499"/>
              </a:avLst>
            </a:prstGeom>
            <a:gradFill flip="none" rotWithShape="1">
              <a:gsLst>
                <a:gs pos="0">
                  <a:srgbClr val="00B0F0">
                    <a:tint val="66000"/>
                    <a:satMod val="160000"/>
                  </a:srgbClr>
                </a:gs>
                <a:gs pos="5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</a:bodyPr>
            <a:lstStyle/>
            <a:p>
              <a:pPr marL="0" marR="0" lvl="0" indent="0" algn="ctr" defTabSz="912813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kumimoji="0" lang="ru-RU" sz="1600" b="1" i="0" u="none" strike="noStrike" kern="1200" normalizeH="0" baseline="0" noProof="0" dirty="0" smtClean="0">
                  <a:solidFill>
                    <a:srgbClr val="0000FF"/>
                  </a:solidFill>
                  <a:effectLst>
                    <a:outerShdw blurRad="50800" dist="38100" dir="10800000" algn="r" rotWithShape="0">
                      <a:srgbClr val="0066FF">
                        <a:alpha val="40000"/>
                      </a:srgbClr>
                    </a:outerShdw>
                  </a:effectLst>
                  <a:uLnTx/>
                  <a:uFillTx/>
                  <a:latin typeface="Times New Roman" pitchFamily="18" charset="0"/>
                  <a:cs typeface="Times New Roman" pitchFamily="18" charset="0"/>
                </a:rPr>
                <a:t>Численность населения </a:t>
              </a:r>
            </a:p>
          </p:txBody>
        </p:sp>
        <p:sp>
          <p:nvSpPr>
            <p:cNvPr id="13" name="Rectangle 2"/>
            <p:cNvSpPr txBox="1">
              <a:spLocks noChangeArrowheads="1"/>
            </p:cNvSpPr>
            <p:nvPr/>
          </p:nvSpPr>
          <p:spPr>
            <a:xfrm>
              <a:off x="6173717" y="4959170"/>
              <a:ext cx="2016224" cy="720000"/>
            </a:xfrm>
            <a:prstGeom prst="chevron">
              <a:avLst>
                <a:gd name="adj" fmla="val 29499"/>
              </a:avLst>
            </a:prstGeom>
            <a:gradFill flip="none" rotWithShape="1">
              <a:gsLst>
                <a:gs pos="0">
                  <a:srgbClr val="00B0F0">
                    <a:tint val="66000"/>
                    <a:satMod val="160000"/>
                  </a:srgbClr>
                </a:gs>
                <a:gs pos="5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</a:bodyPr>
            <a:lstStyle/>
            <a:p>
              <a:pPr marL="0" marR="0" lvl="0" indent="0" algn="ctr" defTabSz="912813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ru-RU" sz="1600" b="1" dirty="0" smtClean="0">
                  <a:solidFill>
                    <a:srgbClr val="FF0000"/>
                  </a:solidFill>
                  <a:effectLst>
                    <a:outerShdw blurRad="50800" dist="38100" dir="10800000" algn="r" rotWithShape="0">
                      <a:srgbClr val="0066FF">
                        <a:alpha val="4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58737</a:t>
              </a:r>
              <a:r>
                <a:rPr kumimoji="0" lang="ru-RU" sz="1600" b="1" i="0" u="none" strike="noStrike" kern="1200" normalizeH="0" baseline="0" noProof="0" dirty="0" smtClean="0">
                  <a:solidFill>
                    <a:srgbClr val="FF0000"/>
                  </a:solidFill>
                  <a:effectLst>
                    <a:outerShdw blurRad="50800" dist="38100" dir="10800000" algn="r" rotWithShape="0">
                      <a:srgbClr val="0066FF">
                        <a:alpha val="40000"/>
                      </a:srgbClr>
                    </a:outerShdw>
                  </a:effectLst>
                  <a:uLnTx/>
                  <a:uFillTx/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kumimoji="0" lang="ru-RU" sz="1400" b="1" i="0" u="none" strike="noStrike" kern="1200" normalizeH="0" baseline="0" noProof="0" dirty="0" smtClean="0">
                  <a:solidFill>
                    <a:srgbClr val="0070C0"/>
                  </a:solidFill>
                  <a:effectLst>
                    <a:outerShdw blurRad="50800" dist="38100" dir="10800000" algn="r" rotWithShape="0">
                      <a:srgbClr val="0066FF">
                        <a:alpha val="40000"/>
                      </a:srgbClr>
                    </a:outerShdw>
                  </a:effectLst>
                  <a:uLnTx/>
                  <a:uFillTx/>
                  <a:latin typeface="Times New Roman" pitchFamily="18" charset="0"/>
                  <a:cs typeface="Times New Roman" pitchFamily="18" charset="0"/>
                </a:rPr>
                <a:t>человек</a:t>
              </a:r>
              <a:endParaRPr kumimoji="0" lang="ru-RU" sz="1200" b="1" i="0" u="none" strike="noStrike" kern="1200" normalizeH="0" baseline="0" noProof="0" dirty="0">
                <a:solidFill>
                  <a:srgbClr val="0070C0"/>
                </a:solidFill>
                <a:effectLst>
                  <a:outerShdw blurRad="50800" dist="38100" dir="10800000" algn="r" rotWithShape="0">
                    <a:srgbClr val="0066FF">
                      <a:alpha val="40000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" name="Rectangle 2"/>
            <p:cNvSpPr txBox="1">
              <a:spLocks noChangeArrowheads="1"/>
            </p:cNvSpPr>
            <p:nvPr/>
          </p:nvSpPr>
          <p:spPr>
            <a:xfrm>
              <a:off x="8019238" y="4959170"/>
              <a:ext cx="1224136" cy="720000"/>
            </a:xfrm>
            <a:prstGeom prst="chevron">
              <a:avLst>
                <a:gd name="adj" fmla="val 29499"/>
              </a:avLst>
            </a:prstGeom>
            <a:gradFill flip="none" rotWithShape="1">
              <a:gsLst>
                <a:gs pos="0">
                  <a:srgbClr val="00B0F0">
                    <a:tint val="66000"/>
                    <a:satMod val="160000"/>
                  </a:srgbClr>
                </a:gs>
                <a:gs pos="5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</a:bodyPr>
            <a:lstStyle/>
            <a:p>
              <a:pPr marL="0" marR="0" lvl="0" indent="0" algn="ctr" defTabSz="912813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kumimoji="0" lang="ru-RU" sz="1600" b="1" u="none" strike="noStrike" kern="1200" normalizeH="0" baseline="0" noProof="0" dirty="0" smtClean="0">
                  <a:solidFill>
                    <a:srgbClr val="0070C0"/>
                  </a:solidFill>
                  <a:effectLst>
                    <a:outerShdw blurRad="50800" dist="38100" dir="10800000" algn="r" rotWithShape="0">
                      <a:srgbClr val="0066FF">
                        <a:alpha val="40000"/>
                      </a:srgbClr>
                    </a:outerShdw>
                  </a:effectLst>
                  <a:uLnTx/>
                  <a:uFillTx/>
                  <a:latin typeface="Times New Roman" pitchFamily="18" charset="0"/>
                  <a:cs typeface="Times New Roman" pitchFamily="18" charset="0"/>
                  <a:sym typeface="Wingdings"/>
                </a:rPr>
                <a:t></a:t>
              </a:r>
              <a:r>
                <a:rPr kumimoji="0" lang="ru-RU" sz="1600" b="1" i="0" u="none" strike="noStrike" kern="1200" normalizeH="0" baseline="0" noProof="0" dirty="0" smtClean="0">
                  <a:solidFill>
                    <a:srgbClr val="0070C0"/>
                  </a:solidFill>
                  <a:effectLst>
                    <a:outerShdw blurRad="50800" dist="38100" dir="10800000" algn="r" rotWithShape="0">
                      <a:srgbClr val="0066FF">
                        <a:alpha val="40000"/>
                      </a:srgbClr>
                    </a:outerShdw>
                  </a:effectLst>
                  <a:uLnTx/>
                  <a:uFillTx/>
                  <a:latin typeface="Times New Roman" pitchFamily="18" charset="0"/>
                  <a:cs typeface="Times New Roman" pitchFamily="18" charset="0"/>
                  <a:sym typeface="Wingdings"/>
                </a:rPr>
                <a:t> </a:t>
              </a:r>
              <a:r>
                <a:rPr lang="ru-RU" sz="1600" b="1" noProof="0" dirty="0" smtClean="0">
                  <a:solidFill>
                    <a:srgbClr val="FF0000"/>
                  </a:solidFill>
                  <a:effectLst>
                    <a:outerShdw blurRad="50800" dist="38100" dir="10800000" algn="r" rotWithShape="0">
                      <a:srgbClr val="0066FF">
                        <a:alpha val="4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  <a:sym typeface="Wingdings"/>
                </a:rPr>
                <a:t>904</a:t>
              </a:r>
              <a:endParaRPr kumimoji="0" lang="ru-RU" sz="1600" b="1" i="0" u="none" strike="noStrike" kern="1200" normalizeH="0" baseline="0" noProof="0" dirty="0">
                <a:solidFill>
                  <a:srgbClr val="FF0000"/>
                </a:solidFill>
                <a:effectLst>
                  <a:outerShdw blurRad="50800" dist="38100" dir="10800000" algn="r" rotWithShape="0">
                    <a:srgbClr val="0066FF">
                      <a:alpha val="40000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44" name="Picture 6" descr="C:\Users\313_1\Desktop\Для Герба\герб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0"/>
            <a:ext cx="864096" cy="1148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0" name="Группа 49"/>
          <p:cNvGrpSpPr/>
          <p:nvPr/>
        </p:nvGrpSpPr>
        <p:grpSpPr>
          <a:xfrm>
            <a:off x="323528" y="4941168"/>
            <a:ext cx="5868461" cy="648072"/>
            <a:chOff x="3507962" y="4959170"/>
            <a:chExt cx="5570564" cy="720000"/>
          </a:xfrm>
        </p:grpSpPr>
        <p:sp>
          <p:nvSpPr>
            <p:cNvPr id="51" name="Rectangle 2"/>
            <p:cNvSpPr txBox="1">
              <a:spLocks noChangeArrowheads="1"/>
            </p:cNvSpPr>
            <p:nvPr/>
          </p:nvSpPr>
          <p:spPr>
            <a:xfrm>
              <a:off x="3507962" y="4959170"/>
              <a:ext cx="3729092" cy="720000"/>
            </a:xfrm>
            <a:prstGeom prst="homePlate">
              <a:avLst>
                <a:gd name="adj" fmla="val 29499"/>
              </a:avLst>
            </a:prstGeom>
            <a:gradFill flip="none" rotWithShape="1">
              <a:gsLst>
                <a:gs pos="0">
                  <a:srgbClr val="00B0F0">
                    <a:tint val="66000"/>
                    <a:satMod val="160000"/>
                  </a:srgbClr>
                </a:gs>
                <a:gs pos="5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</a:bodyPr>
            <a:lstStyle/>
            <a:p>
              <a:pPr algn="ctr" defTabSz="91281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ru-RU" sz="1600" b="1" dirty="0" smtClean="0">
                  <a:solidFill>
                    <a:srgbClr val="0000FF"/>
                  </a:solidFill>
                  <a:effectLst>
                    <a:outerShdw blurRad="50800" dist="38100" dir="10800000" algn="r" rotWithShape="0">
                      <a:srgbClr val="0066FF">
                        <a:alpha val="4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Территория составляет</a:t>
              </a:r>
            </a:p>
          </p:txBody>
        </p:sp>
        <p:sp>
          <p:nvSpPr>
            <p:cNvPr id="52" name="Rectangle 2"/>
            <p:cNvSpPr txBox="1">
              <a:spLocks noChangeArrowheads="1"/>
            </p:cNvSpPr>
            <p:nvPr/>
          </p:nvSpPr>
          <p:spPr>
            <a:xfrm>
              <a:off x="7062302" y="4959170"/>
              <a:ext cx="2016224" cy="720000"/>
            </a:xfrm>
            <a:prstGeom prst="chevron">
              <a:avLst>
                <a:gd name="adj" fmla="val 29499"/>
              </a:avLst>
            </a:prstGeom>
            <a:gradFill flip="none" rotWithShape="1">
              <a:gsLst>
                <a:gs pos="0">
                  <a:srgbClr val="00B0F0">
                    <a:tint val="66000"/>
                    <a:satMod val="160000"/>
                  </a:srgbClr>
                </a:gs>
                <a:gs pos="5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</a:bodyPr>
            <a:lstStyle/>
            <a:p>
              <a:pPr marL="0" marR="0" lvl="0" indent="0" algn="ctr" defTabSz="912813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ru-RU" sz="1600" b="1" dirty="0" smtClean="0">
                  <a:solidFill>
                    <a:srgbClr val="FF0000"/>
                  </a:solidFill>
                  <a:effectLst>
                    <a:outerShdw blurRad="50800" dist="38100" dir="10800000" algn="r" rotWithShape="0">
                      <a:srgbClr val="0066FF">
                        <a:alpha val="4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11 749,46</a:t>
              </a:r>
              <a:r>
                <a:rPr kumimoji="0" lang="ru-RU" sz="1600" b="1" i="0" u="none" strike="noStrike" kern="1200" normalizeH="0" baseline="0" noProof="0" dirty="0" smtClean="0">
                  <a:solidFill>
                    <a:srgbClr val="FF0000"/>
                  </a:solidFill>
                  <a:effectLst>
                    <a:outerShdw blurRad="50800" dist="38100" dir="10800000" algn="r" rotWithShape="0">
                      <a:srgbClr val="0066FF">
                        <a:alpha val="40000"/>
                      </a:srgbClr>
                    </a:outerShdw>
                  </a:effectLst>
                  <a:uLnTx/>
                  <a:uFillTx/>
                  <a:latin typeface="Times New Roman" pitchFamily="18" charset="0"/>
                  <a:cs typeface="Times New Roman" pitchFamily="18" charset="0"/>
                </a:rPr>
                <a:t> га</a:t>
              </a:r>
              <a:endParaRPr kumimoji="0" lang="ru-RU" sz="1200" b="1" i="0" u="none" strike="noStrike" kern="1200" normalizeH="0" baseline="0" noProof="0" dirty="0">
                <a:solidFill>
                  <a:srgbClr val="0070C0"/>
                </a:solidFill>
                <a:effectLst>
                  <a:outerShdw blurRad="50800" dist="38100" dir="10800000" algn="r" rotWithShape="0">
                    <a:srgbClr val="0066FF">
                      <a:alpha val="40000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54" name="Группа 53"/>
          <p:cNvGrpSpPr/>
          <p:nvPr/>
        </p:nvGrpSpPr>
        <p:grpSpPr>
          <a:xfrm>
            <a:off x="323528" y="4149080"/>
            <a:ext cx="5868461" cy="576064"/>
            <a:chOff x="3507962" y="4959170"/>
            <a:chExt cx="5570564" cy="720000"/>
          </a:xfrm>
        </p:grpSpPr>
        <p:sp>
          <p:nvSpPr>
            <p:cNvPr id="55" name="Rectangle 2"/>
            <p:cNvSpPr txBox="1">
              <a:spLocks noChangeArrowheads="1"/>
            </p:cNvSpPr>
            <p:nvPr/>
          </p:nvSpPr>
          <p:spPr>
            <a:xfrm>
              <a:off x="3507962" y="4959170"/>
              <a:ext cx="3729092" cy="720000"/>
            </a:xfrm>
            <a:prstGeom prst="homePlate">
              <a:avLst>
                <a:gd name="adj" fmla="val 29499"/>
              </a:avLst>
            </a:prstGeom>
            <a:gradFill flip="none" rotWithShape="1">
              <a:gsLst>
                <a:gs pos="0">
                  <a:srgbClr val="00B0F0">
                    <a:tint val="66000"/>
                    <a:satMod val="160000"/>
                  </a:srgbClr>
                </a:gs>
                <a:gs pos="5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</a:bodyPr>
            <a:lstStyle/>
            <a:p>
              <a:pPr algn="ctr" defTabSz="91281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ru-RU" sz="1600" b="1" dirty="0" smtClean="0">
                  <a:solidFill>
                    <a:srgbClr val="0000FF"/>
                  </a:solidFill>
                  <a:effectLst>
                    <a:outerShdw blurRad="50800" dist="38100" dir="10800000" algn="r" rotWithShape="0">
                      <a:srgbClr val="0066FF">
                        <a:alpha val="4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Плотность населения</a:t>
              </a:r>
            </a:p>
          </p:txBody>
        </p:sp>
        <p:sp>
          <p:nvSpPr>
            <p:cNvPr id="56" name="Rectangle 2"/>
            <p:cNvSpPr txBox="1">
              <a:spLocks noChangeArrowheads="1"/>
            </p:cNvSpPr>
            <p:nvPr/>
          </p:nvSpPr>
          <p:spPr>
            <a:xfrm>
              <a:off x="7062302" y="4959170"/>
              <a:ext cx="2016224" cy="720000"/>
            </a:xfrm>
            <a:prstGeom prst="chevron">
              <a:avLst>
                <a:gd name="adj" fmla="val 29499"/>
              </a:avLst>
            </a:prstGeom>
            <a:gradFill flip="none" rotWithShape="1">
              <a:gsLst>
                <a:gs pos="0">
                  <a:srgbClr val="00B0F0">
                    <a:tint val="66000"/>
                    <a:satMod val="160000"/>
                  </a:srgbClr>
                </a:gs>
                <a:gs pos="5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</a:bodyPr>
            <a:lstStyle/>
            <a:p>
              <a:pPr marL="0" marR="0" lvl="0" indent="0" algn="ctr" defTabSz="912813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ru-RU" sz="1600" b="1" dirty="0" smtClean="0">
                  <a:solidFill>
                    <a:srgbClr val="FF0000"/>
                  </a:solidFill>
                  <a:effectLst>
                    <a:outerShdw blurRad="50800" dist="38100" dir="10800000" algn="r" rotWithShape="0">
                      <a:srgbClr val="0066FF">
                        <a:alpha val="4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5,0 чел/</a:t>
              </a:r>
              <a:r>
                <a:rPr kumimoji="0" lang="ru-RU" sz="1600" b="1" i="0" u="none" strike="noStrike" kern="1200" normalizeH="0" baseline="0" noProof="0" dirty="0" smtClean="0">
                  <a:solidFill>
                    <a:srgbClr val="FF0000"/>
                  </a:solidFill>
                  <a:effectLst>
                    <a:outerShdw blurRad="50800" dist="38100" dir="10800000" algn="r" rotWithShape="0">
                      <a:srgbClr val="0066FF">
                        <a:alpha val="40000"/>
                      </a:srgbClr>
                    </a:outerShdw>
                  </a:effectLst>
                  <a:uLnTx/>
                  <a:uFillTx/>
                  <a:latin typeface="Times New Roman" pitchFamily="18" charset="0"/>
                  <a:cs typeface="Times New Roman" pitchFamily="18" charset="0"/>
                </a:rPr>
                <a:t>га</a:t>
              </a:r>
              <a:endParaRPr kumimoji="0" lang="ru-RU" sz="1200" b="1" i="0" u="none" strike="noStrike" kern="1200" normalizeH="0" baseline="0" noProof="0" dirty="0">
                <a:solidFill>
                  <a:srgbClr val="0070C0"/>
                </a:solidFill>
                <a:effectLst>
                  <a:outerShdw blurRad="50800" dist="38100" dir="10800000" algn="r" rotWithShape="0">
                    <a:srgbClr val="0066FF">
                      <a:alpha val="40000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58" name="Rectangle 2"/>
          <p:cNvSpPr txBox="1">
            <a:spLocks noChangeArrowheads="1"/>
          </p:cNvSpPr>
          <p:nvPr/>
        </p:nvSpPr>
        <p:spPr>
          <a:xfrm>
            <a:off x="1043608" y="1988840"/>
            <a:ext cx="4104456" cy="1872208"/>
          </a:xfrm>
          <a:prstGeom prst="homePlate">
            <a:avLst>
              <a:gd name="adj" fmla="val 29499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 defTabSz="91281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1600" b="1" dirty="0" smtClean="0">
                <a:solidFill>
                  <a:srgbClr val="0000FF"/>
                </a:solidFill>
                <a:effectLst>
                  <a:outerShdw blurRad="50800" dist="38100" dir="10800000" algn="r" rotWithShape="0">
                    <a:srgbClr val="0066FF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состав территории МО г.Саяногорск входят :</a:t>
            </a:r>
          </a:p>
          <a:p>
            <a:pPr indent="-285750" algn="just" defTabSz="91281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1600" b="1" dirty="0" smtClean="0">
                <a:solidFill>
                  <a:srgbClr val="FF0000"/>
                </a:solidFill>
                <a:effectLst>
                  <a:outerShdw blurRad="50800" dist="38100" dir="10800000" algn="r" rotWithShape="0">
                    <a:srgbClr val="0066FF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город Саяногорск</a:t>
            </a:r>
          </a:p>
          <a:p>
            <a:pPr indent="-285750" algn="just" defTabSz="91281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1600" b="1" dirty="0" smtClean="0">
                <a:solidFill>
                  <a:srgbClr val="FF0000"/>
                </a:solidFill>
                <a:effectLst>
                  <a:outerShdw blurRad="50800" dist="38100" dir="10800000" algn="r" rotWithShape="0">
                    <a:srgbClr val="0066FF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рабочий поселок Майна</a:t>
            </a:r>
          </a:p>
          <a:p>
            <a:pPr indent="-285750" algn="just" defTabSz="91281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1600" b="1" dirty="0" smtClean="0">
                <a:solidFill>
                  <a:srgbClr val="FF0000"/>
                </a:solidFill>
                <a:effectLst>
                  <a:outerShdw blurRad="50800" dist="38100" dir="10800000" algn="r" rotWithShape="0">
                    <a:srgbClr val="0066FF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рабочий поселок Черемушки </a:t>
            </a:r>
          </a:p>
          <a:p>
            <a:pPr indent="-285750" algn="just" defTabSz="91281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1600" b="1" dirty="0" smtClean="0">
                <a:solidFill>
                  <a:srgbClr val="FF0000"/>
                </a:solidFill>
                <a:effectLst>
                  <a:outerShdw blurRad="50800" dist="38100" dir="10800000" algn="r" rotWithShape="0">
                    <a:srgbClr val="0066FF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деревня </a:t>
            </a:r>
            <a:r>
              <a:rPr lang="ru-RU" sz="1600" b="1" dirty="0" err="1" smtClean="0">
                <a:solidFill>
                  <a:srgbClr val="FF0000"/>
                </a:solidFill>
                <a:effectLst>
                  <a:outerShdw blurRad="50800" dist="38100" dir="10800000" algn="r" rotWithShape="0">
                    <a:srgbClr val="0066FF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Богословка</a:t>
            </a:r>
            <a:endParaRPr lang="ru-RU" sz="1600" b="1" dirty="0" smtClean="0">
              <a:solidFill>
                <a:srgbClr val="FF0000"/>
              </a:solidFill>
              <a:effectLst>
                <a:outerShdw blurRad="50800" dist="38100" dir="10800000" algn="r" rotWithShape="0">
                  <a:srgbClr val="0066FF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0" name="Группа 59"/>
          <p:cNvGrpSpPr/>
          <p:nvPr/>
        </p:nvGrpSpPr>
        <p:grpSpPr>
          <a:xfrm>
            <a:off x="1043608" y="1340768"/>
            <a:ext cx="7488832" cy="576000"/>
            <a:chOff x="3507963" y="4959170"/>
            <a:chExt cx="4681978" cy="720000"/>
          </a:xfrm>
        </p:grpSpPr>
        <p:sp>
          <p:nvSpPr>
            <p:cNvPr id="61" name="Rectangle 2"/>
            <p:cNvSpPr txBox="1">
              <a:spLocks noChangeArrowheads="1"/>
            </p:cNvSpPr>
            <p:nvPr/>
          </p:nvSpPr>
          <p:spPr>
            <a:xfrm>
              <a:off x="3507963" y="4959170"/>
              <a:ext cx="2802461" cy="720000"/>
            </a:xfrm>
            <a:prstGeom prst="homePlate">
              <a:avLst>
                <a:gd name="adj" fmla="val 29499"/>
              </a:avLst>
            </a:prstGeom>
            <a:gradFill flip="none" rotWithShape="1">
              <a:gsLst>
                <a:gs pos="0">
                  <a:srgbClr val="00B0F0">
                    <a:tint val="66000"/>
                    <a:satMod val="160000"/>
                  </a:srgbClr>
                </a:gs>
                <a:gs pos="5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</a:bodyPr>
            <a:lstStyle/>
            <a:p>
              <a:pPr marL="0" marR="0" lvl="0" indent="0" algn="ctr" defTabSz="912813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kumimoji="0" lang="ru-RU" sz="1600" b="1" i="0" u="none" strike="noStrike" kern="1200" normalizeH="0" baseline="0" noProof="0" dirty="0" smtClean="0">
                  <a:solidFill>
                    <a:srgbClr val="0000FF"/>
                  </a:solidFill>
                  <a:effectLst>
                    <a:outerShdw blurRad="50800" dist="38100" dir="10800000" algn="r" rotWithShape="0">
                      <a:srgbClr val="0066FF">
                        <a:alpha val="40000"/>
                      </a:srgbClr>
                    </a:outerShdw>
                  </a:effectLst>
                  <a:uLnTx/>
                  <a:uFillTx/>
                  <a:latin typeface="Times New Roman" pitchFamily="18" charset="0"/>
                  <a:cs typeface="Times New Roman" pitchFamily="18" charset="0"/>
                </a:rPr>
                <a:t>Дата образования </a:t>
              </a:r>
            </a:p>
          </p:txBody>
        </p:sp>
        <p:sp>
          <p:nvSpPr>
            <p:cNvPr id="62" name="Rectangle 2"/>
            <p:cNvSpPr txBox="1">
              <a:spLocks noChangeArrowheads="1"/>
            </p:cNvSpPr>
            <p:nvPr/>
          </p:nvSpPr>
          <p:spPr>
            <a:xfrm>
              <a:off x="6173717" y="4959170"/>
              <a:ext cx="2016224" cy="720000"/>
            </a:xfrm>
            <a:prstGeom prst="chevron">
              <a:avLst>
                <a:gd name="adj" fmla="val 29499"/>
              </a:avLst>
            </a:prstGeom>
            <a:gradFill flip="none" rotWithShape="1">
              <a:gsLst>
                <a:gs pos="0">
                  <a:srgbClr val="00B0F0">
                    <a:tint val="66000"/>
                    <a:satMod val="160000"/>
                  </a:srgbClr>
                </a:gs>
                <a:gs pos="5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</a:bodyPr>
            <a:lstStyle/>
            <a:p>
              <a:pPr marL="0" marR="0" lvl="0" indent="0" algn="ctr" defTabSz="912813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ru-RU" sz="1600" b="1" dirty="0" smtClean="0">
                  <a:solidFill>
                    <a:srgbClr val="FF0000"/>
                  </a:solidFill>
                  <a:effectLst>
                    <a:outerShdw blurRad="50800" dist="38100" dir="10800000" algn="r" rotWithShape="0">
                      <a:srgbClr val="0066FF">
                        <a:alpha val="4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6 ноября 1975 года</a:t>
              </a:r>
              <a:endParaRPr kumimoji="0" lang="ru-RU" sz="1200" b="1" i="0" u="none" strike="noStrike" kern="1200" normalizeH="0" baseline="0" noProof="0" dirty="0">
                <a:solidFill>
                  <a:srgbClr val="0070C0"/>
                </a:solidFill>
                <a:effectLst>
                  <a:outerShdw blurRad="50800" dist="38100" dir="10800000" algn="r" rotWithShape="0">
                    <a:srgbClr val="0066FF">
                      <a:alpha val="40000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050" name="Picture 2" descr="C:\Users\Zubarev\Desktop\ГИФ\gif-dlya-prezentaciy-98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288" y="4725144"/>
            <a:ext cx="1749794" cy="19442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Группа 45"/>
          <p:cNvGrpSpPr/>
          <p:nvPr/>
        </p:nvGrpSpPr>
        <p:grpSpPr>
          <a:xfrm>
            <a:off x="1907705" y="1484784"/>
            <a:ext cx="6092723" cy="648072"/>
            <a:chOff x="2339753" y="1002237"/>
            <a:chExt cx="4902037" cy="972000"/>
          </a:xfrm>
        </p:grpSpPr>
        <p:sp>
          <p:nvSpPr>
            <p:cNvPr id="22" name="Rectangle 2"/>
            <p:cNvSpPr txBox="1">
              <a:spLocks noChangeArrowheads="1"/>
            </p:cNvSpPr>
            <p:nvPr/>
          </p:nvSpPr>
          <p:spPr>
            <a:xfrm>
              <a:off x="2339753" y="1002237"/>
              <a:ext cx="2384958" cy="972000"/>
            </a:xfrm>
            <a:prstGeom prst="homePlate">
              <a:avLst>
                <a:gd name="adj" fmla="val 29499"/>
              </a:avLst>
            </a:prstGeom>
            <a:gradFill flip="none" rotWithShape="1">
              <a:gsLst>
                <a:gs pos="0">
                  <a:srgbClr val="00B0F0">
                    <a:tint val="66000"/>
                    <a:satMod val="160000"/>
                  </a:srgbClr>
                </a:gs>
                <a:gs pos="5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</a:bodyPr>
            <a:lstStyle/>
            <a:p>
              <a:pPr algn="ctr" defTabSz="91281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ru-RU" sz="1600" b="1" dirty="0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Объем промышленного производства</a:t>
              </a:r>
            </a:p>
          </p:txBody>
        </p:sp>
        <p:sp>
          <p:nvSpPr>
            <p:cNvPr id="23" name="Rectangle 2"/>
            <p:cNvSpPr txBox="1">
              <a:spLocks noChangeArrowheads="1"/>
            </p:cNvSpPr>
            <p:nvPr/>
          </p:nvSpPr>
          <p:spPr>
            <a:xfrm>
              <a:off x="4744040" y="1237873"/>
              <a:ext cx="1303593" cy="539999"/>
            </a:xfrm>
            <a:prstGeom prst="chevron">
              <a:avLst>
                <a:gd name="adj" fmla="val 29499"/>
              </a:avLst>
            </a:prstGeom>
            <a:gradFill flip="none" rotWithShape="1">
              <a:gsLst>
                <a:gs pos="0">
                  <a:srgbClr val="00B0F0">
                    <a:tint val="66000"/>
                    <a:satMod val="160000"/>
                  </a:srgbClr>
                </a:gs>
                <a:gs pos="5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</a:bodyPr>
            <a:lstStyle/>
            <a:p>
              <a:pPr marL="0" marR="0" lvl="0" indent="0" algn="ctr" defTabSz="912813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kumimoji="0" lang="ru-RU" sz="2000" b="1" i="0" u="none" strike="noStrike" kern="1200" normalizeH="0" baseline="0" noProof="0" dirty="0" smtClean="0">
                  <a:solidFill>
                    <a:srgbClr val="FF0000"/>
                  </a:solidFill>
                  <a:uLnTx/>
                  <a:uFillTx/>
                  <a:latin typeface="Times New Roman" pitchFamily="18" charset="0"/>
                  <a:cs typeface="Times New Roman" pitchFamily="18" charset="0"/>
                </a:rPr>
                <a:t>53,2% в РХ</a:t>
              </a:r>
              <a:endParaRPr kumimoji="0" lang="ru-RU" sz="1400" b="1" i="0" u="none" strike="noStrike" kern="1200" normalizeH="0" baseline="0" noProof="0" dirty="0">
                <a:solidFill>
                  <a:srgbClr val="FF0000"/>
                </a:solidFill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" name="Rectangle 2"/>
            <p:cNvSpPr txBox="1">
              <a:spLocks noChangeArrowheads="1"/>
            </p:cNvSpPr>
            <p:nvPr/>
          </p:nvSpPr>
          <p:spPr>
            <a:xfrm>
              <a:off x="6047633" y="1230809"/>
              <a:ext cx="1194157" cy="539999"/>
            </a:xfrm>
            <a:prstGeom prst="chevron">
              <a:avLst>
                <a:gd name="adj" fmla="val 29499"/>
              </a:avLst>
            </a:prstGeom>
            <a:gradFill flip="none" rotWithShape="1">
              <a:gsLst>
                <a:gs pos="0">
                  <a:srgbClr val="00B0F0">
                    <a:tint val="66000"/>
                    <a:satMod val="160000"/>
                  </a:srgbClr>
                </a:gs>
                <a:gs pos="5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</a:bodyPr>
            <a:lstStyle/>
            <a:p>
              <a:pPr lvl="0" algn="ctr" defTabSz="91281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ru-RU" sz="20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  <a:sym typeface="Wingdings"/>
                </a:rPr>
                <a:t>1 место</a:t>
              </a:r>
              <a:endParaRPr lang="ru-RU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1331639" y="2348880"/>
            <a:ext cx="5616625" cy="576064"/>
            <a:chOff x="2339750" y="3213096"/>
            <a:chExt cx="5112569" cy="972000"/>
          </a:xfrm>
        </p:grpSpPr>
        <p:sp>
          <p:nvSpPr>
            <p:cNvPr id="30" name="Rectangle 2"/>
            <p:cNvSpPr txBox="1">
              <a:spLocks noChangeArrowheads="1"/>
            </p:cNvSpPr>
            <p:nvPr/>
          </p:nvSpPr>
          <p:spPr>
            <a:xfrm>
              <a:off x="2339750" y="3213096"/>
              <a:ext cx="2512052" cy="972000"/>
            </a:xfrm>
            <a:prstGeom prst="homePlate">
              <a:avLst>
                <a:gd name="adj" fmla="val 29499"/>
              </a:avLst>
            </a:prstGeom>
            <a:gradFill flip="none" rotWithShape="1">
              <a:gsLst>
                <a:gs pos="0">
                  <a:srgbClr val="00B0F0">
                    <a:tint val="66000"/>
                    <a:satMod val="160000"/>
                  </a:srgbClr>
                </a:gs>
                <a:gs pos="5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</a:bodyPr>
            <a:lstStyle/>
            <a:p>
              <a:pPr lvl="0" algn="ctr" defTabSz="91281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ru-RU" sz="1600" b="1" dirty="0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Объем инвестиций в основной капитал</a:t>
              </a:r>
            </a:p>
          </p:txBody>
        </p:sp>
        <p:sp>
          <p:nvSpPr>
            <p:cNvPr id="31" name="Rectangle 2"/>
            <p:cNvSpPr txBox="1">
              <a:spLocks noChangeArrowheads="1"/>
            </p:cNvSpPr>
            <p:nvPr/>
          </p:nvSpPr>
          <p:spPr>
            <a:xfrm>
              <a:off x="4895809" y="3437935"/>
              <a:ext cx="1376817" cy="539999"/>
            </a:xfrm>
            <a:prstGeom prst="chevron">
              <a:avLst>
                <a:gd name="adj" fmla="val 29499"/>
              </a:avLst>
            </a:prstGeom>
            <a:gradFill flip="none" rotWithShape="1">
              <a:gsLst>
                <a:gs pos="0">
                  <a:srgbClr val="00B0F0">
                    <a:tint val="66000"/>
                    <a:satMod val="160000"/>
                  </a:srgbClr>
                </a:gs>
                <a:gs pos="5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</a:bodyPr>
            <a:lstStyle/>
            <a:p>
              <a:pPr lvl="0" algn="ctr" defTabSz="91281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ru-RU" sz="20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16,2% в РХ</a:t>
              </a:r>
              <a:endParaRPr lang="ru-RU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2" name="Rectangle 2"/>
            <p:cNvSpPr txBox="1">
              <a:spLocks noChangeArrowheads="1"/>
            </p:cNvSpPr>
            <p:nvPr/>
          </p:nvSpPr>
          <p:spPr>
            <a:xfrm>
              <a:off x="6272627" y="3437935"/>
              <a:ext cx="1179692" cy="539999"/>
            </a:xfrm>
            <a:prstGeom prst="chevron">
              <a:avLst>
                <a:gd name="adj" fmla="val 29499"/>
              </a:avLst>
            </a:prstGeom>
            <a:gradFill flip="none" rotWithShape="1">
              <a:gsLst>
                <a:gs pos="0">
                  <a:srgbClr val="00B0F0">
                    <a:tint val="66000"/>
                    <a:satMod val="160000"/>
                  </a:srgbClr>
                </a:gs>
                <a:gs pos="5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</a:bodyPr>
            <a:lstStyle/>
            <a:p>
              <a:pPr lvl="0" algn="ctr" defTabSz="91281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ru-RU" sz="20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  <a:sym typeface="Wingdings"/>
                </a:rPr>
                <a:t>3 место</a:t>
              </a:r>
              <a:endParaRPr lang="ru-RU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43" name="Группа 42"/>
          <p:cNvGrpSpPr/>
          <p:nvPr/>
        </p:nvGrpSpPr>
        <p:grpSpPr>
          <a:xfrm>
            <a:off x="1403648" y="3815864"/>
            <a:ext cx="4248616" cy="621248"/>
            <a:chOff x="3492024" y="4401048"/>
            <a:chExt cx="3528248" cy="972000"/>
          </a:xfrm>
        </p:grpSpPr>
        <p:sp>
          <p:nvSpPr>
            <p:cNvPr id="36" name="Rectangle 2"/>
            <p:cNvSpPr txBox="1">
              <a:spLocks noChangeArrowheads="1"/>
            </p:cNvSpPr>
            <p:nvPr/>
          </p:nvSpPr>
          <p:spPr>
            <a:xfrm>
              <a:off x="3492024" y="4401048"/>
              <a:ext cx="2232247" cy="972000"/>
            </a:xfrm>
            <a:prstGeom prst="homePlate">
              <a:avLst>
                <a:gd name="adj" fmla="val 29499"/>
              </a:avLst>
            </a:prstGeom>
            <a:gradFill flip="none" rotWithShape="1">
              <a:gsLst>
                <a:gs pos="0">
                  <a:srgbClr val="00B0F0">
                    <a:tint val="66000"/>
                    <a:satMod val="160000"/>
                  </a:srgbClr>
                </a:gs>
                <a:gs pos="5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</a:bodyPr>
            <a:lstStyle/>
            <a:p>
              <a:pPr lvl="0" algn="ctr" defTabSz="91281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ru-RU" sz="1600" b="1" dirty="0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Оборот общественного питания</a:t>
              </a:r>
            </a:p>
          </p:txBody>
        </p:sp>
        <p:sp>
          <p:nvSpPr>
            <p:cNvPr id="38" name="Rectangle 2"/>
            <p:cNvSpPr txBox="1">
              <a:spLocks noChangeArrowheads="1"/>
            </p:cNvSpPr>
            <p:nvPr/>
          </p:nvSpPr>
          <p:spPr>
            <a:xfrm>
              <a:off x="5724272" y="4617192"/>
              <a:ext cx="1296000" cy="540000"/>
            </a:xfrm>
            <a:prstGeom prst="chevron">
              <a:avLst>
                <a:gd name="adj" fmla="val 29499"/>
              </a:avLst>
            </a:prstGeom>
            <a:gradFill flip="none" rotWithShape="1">
              <a:gsLst>
                <a:gs pos="0">
                  <a:srgbClr val="00B0F0">
                    <a:tint val="66000"/>
                    <a:satMod val="160000"/>
                  </a:srgbClr>
                </a:gs>
                <a:gs pos="5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</a:bodyPr>
            <a:lstStyle/>
            <a:p>
              <a:pPr lvl="0" algn="ctr" defTabSz="91281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ru-RU" sz="20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  <a:sym typeface="Wingdings"/>
                </a:rPr>
                <a:t> 49,0</a:t>
              </a:r>
              <a:r>
                <a:rPr lang="ru-RU" sz="20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  <a:sym typeface="Wingdings"/>
                </a:rPr>
                <a:t>% в РХ</a:t>
              </a:r>
              <a:endParaRPr lang="ru-RU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42" name="Группа 41"/>
          <p:cNvGrpSpPr/>
          <p:nvPr/>
        </p:nvGrpSpPr>
        <p:grpSpPr>
          <a:xfrm>
            <a:off x="1907705" y="4581128"/>
            <a:ext cx="7056783" cy="648072"/>
            <a:chOff x="2268272" y="5589248"/>
            <a:chExt cx="5518353" cy="972000"/>
          </a:xfrm>
        </p:grpSpPr>
        <p:sp>
          <p:nvSpPr>
            <p:cNvPr id="39" name="Rectangle 2"/>
            <p:cNvSpPr txBox="1">
              <a:spLocks noChangeArrowheads="1"/>
            </p:cNvSpPr>
            <p:nvPr/>
          </p:nvSpPr>
          <p:spPr>
            <a:xfrm>
              <a:off x="2268272" y="5589248"/>
              <a:ext cx="2083459" cy="972000"/>
            </a:xfrm>
            <a:prstGeom prst="homePlate">
              <a:avLst>
                <a:gd name="adj" fmla="val 29499"/>
              </a:avLst>
            </a:prstGeom>
            <a:gradFill flip="none" rotWithShape="1">
              <a:gsLst>
                <a:gs pos="0">
                  <a:srgbClr val="00B0F0">
                    <a:tint val="66000"/>
                    <a:satMod val="160000"/>
                  </a:srgbClr>
                </a:gs>
                <a:gs pos="5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</a:bodyPr>
            <a:lstStyle/>
            <a:p>
              <a:pPr algn="ctr" defTabSz="91281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ru-RU" sz="1600" b="1" dirty="0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Размер среднемесячной заработной платы</a:t>
              </a:r>
            </a:p>
          </p:txBody>
        </p:sp>
        <p:sp>
          <p:nvSpPr>
            <p:cNvPr id="40" name="Rectangle 2"/>
            <p:cNvSpPr txBox="1">
              <a:spLocks noChangeArrowheads="1"/>
            </p:cNvSpPr>
            <p:nvPr/>
          </p:nvSpPr>
          <p:spPr>
            <a:xfrm>
              <a:off x="4351731" y="5814520"/>
              <a:ext cx="1265328" cy="540000"/>
            </a:xfrm>
            <a:prstGeom prst="chevron">
              <a:avLst>
                <a:gd name="adj" fmla="val 29499"/>
              </a:avLst>
            </a:prstGeom>
            <a:gradFill flip="none" rotWithShape="1">
              <a:gsLst>
                <a:gs pos="0">
                  <a:srgbClr val="00B0F0">
                    <a:tint val="66000"/>
                    <a:satMod val="160000"/>
                  </a:srgbClr>
                </a:gs>
                <a:gs pos="5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</a:bodyPr>
            <a:lstStyle/>
            <a:p>
              <a:pPr lvl="0" algn="ctr" defTabSz="91281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ru-RU" sz="20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в 1,13 раза</a:t>
              </a:r>
              <a:endPara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1" name="Rectangle 2"/>
            <p:cNvSpPr txBox="1">
              <a:spLocks noChangeArrowheads="1"/>
            </p:cNvSpPr>
            <p:nvPr/>
          </p:nvSpPr>
          <p:spPr>
            <a:xfrm>
              <a:off x="5617060" y="5814520"/>
              <a:ext cx="2169565" cy="540000"/>
            </a:xfrm>
            <a:prstGeom prst="chevron">
              <a:avLst>
                <a:gd name="adj" fmla="val 29499"/>
              </a:avLst>
            </a:prstGeom>
            <a:gradFill flip="none" rotWithShape="1">
              <a:gsLst>
                <a:gs pos="0">
                  <a:srgbClr val="00B0F0">
                    <a:tint val="66000"/>
                    <a:satMod val="160000"/>
                  </a:srgbClr>
                </a:gs>
                <a:gs pos="5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</a:bodyPr>
            <a:lstStyle/>
            <a:p>
              <a:pPr lvl="0" algn="ctr" defTabSz="91281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ru-RU" sz="20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  <a:sym typeface="Wingdings"/>
                </a:rPr>
                <a:t>с</a:t>
              </a:r>
              <a:r>
                <a:rPr lang="ru-RU" sz="20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  <a:sym typeface="Wingdings"/>
                </a:rPr>
                <a:t>редней з/п по РХ</a:t>
              </a:r>
              <a:endParaRPr lang="ru-RU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1907704" y="3068960"/>
            <a:ext cx="5040560" cy="576064"/>
            <a:chOff x="3492024" y="2096912"/>
            <a:chExt cx="5040560" cy="972000"/>
          </a:xfrm>
        </p:grpSpPr>
        <p:sp>
          <p:nvSpPr>
            <p:cNvPr id="48" name="Rectangle 2"/>
            <p:cNvSpPr txBox="1">
              <a:spLocks noChangeArrowheads="1"/>
            </p:cNvSpPr>
            <p:nvPr/>
          </p:nvSpPr>
          <p:spPr>
            <a:xfrm>
              <a:off x="3492024" y="2096912"/>
              <a:ext cx="2183654" cy="972000"/>
            </a:xfrm>
            <a:prstGeom prst="homePlate">
              <a:avLst>
                <a:gd name="adj" fmla="val 29499"/>
              </a:avLst>
            </a:prstGeom>
            <a:gradFill flip="none" rotWithShape="1">
              <a:gsLst>
                <a:gs pos="0">
                  <a:srgbClr val="00B0F0">
                    <a:tint val="66000"/>
                    <a:satMod val="160000"/>
                  </a:srgbClr>
                </a:gs>
                <a:gs pos="5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</a:bodyPr>
            <a:lstStyle/>
            <a:p>
              <a:pPr lvl="0" algn="ctr" defTabSz="91281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ru-RU" sz="1600" b="1" dirty="0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Оборот розничной торговли</a:t>
              </a:r>
            </a:p>
          </p:txBody>
        </p:sp>
        <p:sp>
          <p:nvSpPr>
            <p:cNvPr id="49" name="Rectangle 2"/>
            <p:cNvSpPr txBox="1">
              <a:spLocks noChangeArrowheads="1"/>
            </p:cNvSpPr>
            <p:nvPr/>
          </p:nvSpPr>
          <p:spPr>
            <a:xfrm>
              <a:off x="5724024" y="2321920"/>
              <a:ext cx="1512560" cy="539999"/>
            </a:xfrm>
            <a:prstGeom prst="chevron">
              <a:avLst>
                <a:gd name="adj" fmla="val 29499"/>
              </a:avLst>
            </a:prstGeom>
            <a:gradFill flip="none" rotWithShape="1">
              <a:gsLst>
                <a:gs pos="0">
                  <a:srgbClr val="00B0F0">
                    <a:tint val="66000"/>
                    <a:satMod val="160000"/>
                  </a:srgbClr>
                </a:gs>
                <a:gs pos="5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</a:bodyPr>
            <a:lstStyle/>
            <a:p>
              <a:pPr lvl="0" algn="ctr" defTabSz="91281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ru-RU" sz="20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9,8% в РХ</a:t>
              </a:r>
              <a:endParaRPr lang="ru-RU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0" name="Rectangle 2"/>
            <p:cNvSpPr txBox="1">
              <a:spLocks noChangeArrowheads="1"/>
            </p:cNvSpPr>
            <p:nvPr/>
          </p:nvSpPr>
          <p:spPr>
            <a:xfrm>
              <a:off x="7236584" y="2321920"/>
              <a:ext cx="1296000" cy="539999"/>
            </a:xfrm>
            <a:prstGeom prst="chevron">
              <a:avLst>
                <a:gd name="adj" fmla="val 29499"/>
              </a:avLst>
            </a:prstGeom>
            <a:gradFill flip="none" rotWithShape="1">
              <a:gsLst>
                <a:gs pos="0">
                  <a:srgbClr val="00B0F0">
                    <a:tint val="66000"/>
                    <a:satMod val="160000"/>
                  </a:srgbClr>
                </a:gs>
                <a:gs pos="5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</a:bodyPr>
            <a:lstStyle/>
            <a:p>
              <a:pPr lvl="0" algn="ctr" defTabSz="91281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ru-RU" sz="20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  <a:sym typeface="Wingdings"/>
                </a:rPr>
                <a:t>2 место</a:t>
              </a:r>
              <a:endParaRPr lang="ru-RU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57" name="Picture 6" descr="C:\Users\313_1\Desktop\Для Герба\герб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3807"/>
            <a:ext cx="864096" cy="1148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0" name="Picture 2" descr="ÐÐ°ÑÑÐ¸Ð½ÐºÐ¸ Ð¿Ð¾ Ð·Ð°Ð¿ÑÐ¾ÑÑ Ð¡Ð°ÑÐ½Ð¾Ð³Ð¾ÑÑÐº Ð°Ð»ÑÐ¼Ð¸Ð½Ð¸ÐµÐ²ÑÐ¹ Ð·Ð°Ð²Ð¾Ð´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438961"/>
            <a:ext cx="1152128" cy="7659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317500" dist="152400" dir="3360000" rotWithShape="0">
              <a:schemeClr val="accent5">
                <a:lumMod val="75000"/>
                <a:alpha val="80000"/>
              </a:schemeClr>
            </a:outerShdw>
            <a:softEdge rad="31750"/>
          </a:effectLst>
        </p:spPr>
      </p:pic>
      <p:pic>
        <p:nvPicPr>
          <p:cNvPr id="12292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0281" y="2276872"/>
            <a:ext cx="1089351" cy="7200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317500" dist="152400" dir="3360000" rotWithShape="0">
              <a:schemeClr val="accent5">
                <a:lumMod val="75000"/>
                <a:alpha val="80000"/>
              </a:schemeClr>
            </a:outerShdw>
            <a:softEdge rad="31750"/>
          </a:effectLst>
        </p:spPr>
      </p:pic>
      <p:pic>
        <p:nvPicPr>
          <p:cNvPr id="12294" name="Picture 6" descr="ÐÐ°ÑÑÐ¸Ð½ÐºÐ¸ Ð¿Ð¾ Ð·Ð°Ð¿ÑÐ¾ÑÑ Ð¾Ð±Ð¾ÑÐ¾Ñ ÑÐ¾Ð·Ð½Ð¸ÑÐ½Ð¾Ð¹ ÑÐ¾ÑÐ³Ð¾Ð²Ð»Ð¸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2996952"/>
            <a:ext cx="1084804" cy="7200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317500" dist="152400" dir="3360000" algn="ctr" rotWithShape="0">
              <a:schemeClr val="accent5">
                <a:lumMod val="75000"/>
                <a:alpha val="80000"/>
              </a:schemeClr>
            </a:outerShdw>
            <a:softEdge rad="31750"/>
          </a:effectLst>
        </p:spPr>
      </p:pic>
      <p:pic>
        <p:nvPicPr>
          <p:cNvPr id="12298" name="Picture 10" descr="ÐÐ°ÑÑÐ¸Ð½ÐºÐ¸ Ð¿Ð¾ Ð·Ð°Ð¿ÑÐ¾ÑÑ Ð¾Ð±Ð¾ÑÐ¾Ñ Ð¾Ð±ÑÐµÑÑÐ²ÐµÐ½Ð½Ð¾Ð³Ð¾ Ð¿Ð¸ÑÐ°Ð½Ð¸Ñ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3789040"/>
            <a:ext cx="1080120" cy="716480"/>
          </a:xfrm>
          <a:prstGeom prst="roundRect">
            <a:avLst/>
          </a:prstGeom>
          <a:solidFill>
            <a:srgbClr val="FFFFFF">
              <a:shade val="85000"/>
            </a:srgbClr>
          </a:solidFill>
          <a:effectLst>
            <a:outerShdw blurRad="317500" dist="152400" dir="3360000" algn="ctr" rotWithShape="0">
              <a:schemeClr val="accent5">
                <a:lumMod val="75000"/>
                <a:alpha val="80000"/>
              </a:schemeClr>
            </a:outerShdw>
          </a:effectLst>
        </p:spPr>
      </p:pic>
      <p:sp>
        <p:nvSpPr>
          <p:cNvPr id="64" name="Прямоугольник 63"/>
          <p:cNvSpPr/>
          <p:nvPr/>
        </p:nvSpPr>
        <p:spPr>
          <a:xfrm>
            <a:off x="1115616" y="5715"/>
            <a:ext cx="8028384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МО г. </a:t>
            </a:r>
            <a:r>
              <a:rPr lang="ru-RU" sz="2400" b="1" dirty="0">
                <a:ln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Саяногорск сохраняет </a:t>
            </a:r>
            <a:r>
              <a:rPr lang="ru-RU" sz="2400" b="1" dirty="0" smtClean="0">
                <a:ln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преобладание </a:t>
            </a:r>
            <a:r>
              <a:rPr lang="ru-RU" sz="2400" b="1" dirty="0">
                <a:ln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доли среди городов и районов Республики </a:t>
            </a:r>
            <a:r>
              <a:rPr lang="ru-RU" sz="2400" b="1" dirty="0" smtClean="0">
                <a:ln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Хакасия.</a:t>
            </a:r>
            <a:endParaRPr lang="ru-RU" sz="2400" b="1" dirty="0">
              <a:ln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300" name="Picture 12" descr="ÐÐ°ÑÑÐ¸Ð½ÐºÐ¸ Ð¿Ð¾ Ð·Ð°Ð¿ÑÐ¾ÑÑ ÑÐ°Ð·Ð¼ÐµÑ ÑÑÐµÐ´Ð½ÐµÐ¼ÐµÑÑÑÐ½Ð¾Ð¹ Ð·Ð°ÑÐ°Ð±Ð¾ÑÐ½Ð¾Ð¹ Ð¿Ð»Ð°ÑÑ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8465" y="4551514"/>
            <a:ext cx="1080120" cy="719664"/>
          </a:xfrm>
          <a:prstGeom prst="roundRect">
            <a:avLst/>
          </a:prstGeom>
          <a:noFill/>
          <a:effectLst>
            <a:outerShdw blurRad="317500" dist="152400" dir="3360000" algn="ctr" rotWithShape="0">
              <a:schemeClr val="accent5">
                <a:lumMod val="75000"/>
                <a:alpha val="80000"/>
              </a:schemeClr>
            </a:outerShdw>
          </a:effectLst>
        </p:spPr>
      </p:pic>
      <p:sp>
        <p:nvSpPr>
          <p:cNvPr id="65" name="Стрелка вверх 64"/>
          <p:cNvSpPr/>
          <p:nvPr/>
        </p:nvSpPr>
        <p:spPr>
          <a:xfrm flipH="1">
            <a:off x="6372200" y="4797152"/>
            <a:ext cx="144016" cy="28803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grpSp>
        <p:nvGrpSpPr>
          <p:cNvPr id="66" name="Группа 65"/>
          <p:cNvGrpSpPr/>
          <p:nvPr/>
        </p:nvGrpSpPr>
        <p:grpSpPr>
          <a:xfrm>
            <a:off x="467544" y="5445226"/>
            <a:ext cx="7920880" cy="1368153"/>
            <a:chOff x="2268272" y="5679165"/>
            <a:chExt cx="4556080" cy="854221"/>
          </a:xfrm>
        </p:grpSpPr>
        <p:sp>
          <p:nvSpPr>
            <p:cNvPr id="67" name="Rectangle 2"/>
            <p:cNvSpPr txBox="1">
              <a:spLocks noChangeArrowheads="1"/>
            </p:cNvSpPr>
            <p:nvPr/>
          </p:nvSpPr>
          <p:spPr>
            <a:xfrm>
              <a:off x="2268272" y="5679165"/>
              <a:ext cx="2232000" cy="854220"/>
            </a:xfrm>
            <a:prstGeom prst="homePlate">
              <a:avLst>
                <a:gd name="adj" fmla="val 29499"/>
              </a:avLst>
            </a:prstGeom>
            <a:gradFill flip="none" rotWithShape="1">
              <a:gsLst>
                <a:gs pos="0">
                  <a:srgbClr val="00B0F0">
                    <a:tint val="66000"/>
                    <a:satMod val="160000"/>
                  </a:srgbClr>
                </a:gs>
                <a:gs pos="5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</a:bodyPr>
            <a:lstStyle/>
            <a:p>
              <a:pPr algn="ctr" defTabSz="91281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ru-RU" sz="1600" b="1" dirty="0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среднесписочная численность работников – </a:t>
              </a:r>
              <a:endParaRPr lang="ru-RU" sz="1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defTabSz="91281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endParaRPr lang="ru-RU" sz="1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defTabSz="91281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ru-RU" sz="1600" b="1" dirty="0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сальдированный </a:t>
              </a:r>
              <a:r>
                <a:rPr lang="ru-RU" sz="1600" b="1" dirty="0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финансовый результат деятельности </a:t>
              </a:r>
              <a:r>
                <a:rPr lang="ru-RU" sz="1600" b="1" dirty="0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организаций – </a:t>
              </a:r>
            </a:p>
          </p:txBody>
        </p:sp>
        <p:sp>
          <p:nvSpPr>
            <p:cNvPr id="68" name="Rectangle 2"/>
            <p:cNvSpPr txBox="1">
              <a:spLocks noChangeArrowheads="1"/>
            </p:cNvSpPr>
            <p:nvPr/>
          </p:nvSpPr>
          <p:spPr>
            <a:xfrm>
              <a:off x="4297799" y="5679165"/>
              <a:ext cx="1488963" cy="854221"/>
            </a:xfrm>
            <a:prstGeom prst="chevron">
              <a:avLst>
                <a:gd name="adj" fmla="val 29499"/>
              </a:avLst>
            </a:prstGeom>
            <a:gradFill flip="none" rotWithShape="1">
              <a:gsLst>
                <a:gs pos="0">
                  <a:srgbClr val="00B0F0">
                    <a:tint val="66000"/>
                    <a:satMod val="160000"/>
                  </a:srgbClr>
                </a:gs>
                <a:gs pos="5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</a:bodyPr>
            <a:lstStyle/>
            <a:p>
              <a:pPr lvl="0" algn="ctr" defTabSz="91281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ru-RU" sz="20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14,8% в РХ</a:t>
              </a:r>
              <a:endPara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91281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endPara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91281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endPara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91281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ru-RU" sz="20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55,0</a:t>
              </a:r>
              <a:r>
                <a:rPr lang="ru-RU" sz="20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% в РХ</a:t>
              </a:r>
              <a:endPara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9" name="Rectangle 2"/>
            <p:cNvSpPr txBox="1">
              <a:spLocks noChangeArrowheads="1"/>
            </p:cNvSpPr>
            <p:nvPr/>
          </p:nvSpPr>
          <p:spPr>
            <a:xfrm>
              <a:off x="5590483" y="5679166"/>
              <a:ext cx="1233869" cy="854219"/>
            </a:xfrm>
            <a:prstGeom prst="chevron">
              <a:avLst>
                <a:gd name="adj" fmla="val 29499"/>
              </a:avLst>
            </a:prstGeom>
            <a:gradFill flip="none" rotWithShape="1">
              <a:gsLst>
                <a:gs pos="0">
                  <a:srgbClr val="00B0F0">
                    <a:tint val="66000"/>
                    <a:satMod val="160000"/>
                  </a:srgbClr>
                </a:gs>
                <a:gs pos="5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 anchor="ctr" anchorCtr="0">
              <a:noAutofit/>
            </a:bodyPr>
            <a:lstStyle/>
            <a:p>
              <a:pPr lvl="0" algn="ctr" defTabSz="91281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ru-RU" sz="20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  <a:sym typeface="Wingdings"/>
                </a:rPr>
                <a:t>2 место</a:t>
              </a:r>
            </a:p>
            <a:p>
              <a:pPr lvl="0" algn="ctr" defTabSz="91281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endPara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endParaRPr>
            </a:p>
            <a:p>
              <a:pPr marL="457200" lvl="0" indent="-457200" algn="ctr" defTabSz="91281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endPara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endParaRPr>
            </a:p>
            <a:p>
              <a:pPr marL="457200" lvl="0" indent="-457200" algn="ctr" defTabSz="91281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ru-RU" sz="20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  <a:sym typeface="Wingdings"/>
                </a:rPr>
                <a:t>1 место</a:t>
              </a:r>
            </a:p>
          </p:txBody>
        </p:sp>
      </p:grpSp>
      <p:sp>
        <p:nvSpPr>
          <p:cNvPr id="51" name="Rectangle 2"/>
          <p:cNvSpPr txBox="1">
            <a:spLocks noChangeArrowheads="1"/>
          </p:cNvSpPr>
          <p:nvPr/>
        </p:nvSpPr>
        <p:spPr>
          <a:xfrm>
            <a:off x="5652264" y="3933056"/>
            <a:ext cx="1296000" cy="345138"/>
          </a:xfrm>
          <a:prstGeom prst="chevron">
            <a:avLst>
              <a:gd name="adj" fmla="val 29499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lvl="0" algn="ctr" defTabSz="91281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1 место</a:t>
            </a:r>
            <a:endParaRPr lang="ru-RU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Zubarev\Desktop\ГИФ\gif-dlya-prezentaciy-94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56859" y="2039860"/>
            <a:ext cx="2287141" cy="2541268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1115616" y="838453"/>
            <a:ext cx="8011272" cy="646331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b="1" dirty="0">
                <a:ln w="50800"/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За 2019 год доля МО г.Саяногорск в общих объемах Республики Хакасия по основным показателям составляет: </a:t>
            </a:r>
            <a:endParaRPr lang="ru-RU" b="1" dirty="0">
              <a:ln w="50800"/>
              <a:solidFill>
                <a:schemeClr val="tx2">
                  <a:lumMod val="50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6" descr="C:\Users\313_1\Desktop\Для Герба\герб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-161"/>
            <a:ext cx="792088" cy="1052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Прямоугольник 26"/>
          <p:cNvSpPr/>
          <p:nvPr/>
        </p:nvSpPr>
        <p:spPr>
          <a:xfrm>
            <a:off x="971600" y="44624"/>
            <a:ext cx="8136904" cy="61555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endParaRPr lang="ru-RU" sz="1000" b="1" cap="all" dirty="0" smtClean="0">
              <a:ln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cap="all" dirty="0" smtClean="0">
                <a:ln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Монопрофильность</a:t>
            </a:r>
            <a:endParaRPr lang="ru-RU" sz="2400" b="1" cap="all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7504" y="1268760"/>
            <a:ext cx="892899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Муниципальное образование город Саяногорск включен в </a:t>
            </a:r>
            <a:r>
              <a:rPr lang="ru-RU" dirty="0" smtClean="0">
                <a:hlinkClick r:id="rId3"/>
              </a:rPr>
              <a:t>Перечень</a:t>
            </a:r>
            <a:r>
              <a:rPr lang="ru-RU" dirty="0" smtClean="0"/>
              <a:t> </a:t>
            </a:r>
            <a:r>
              <a:rPr lang="ru-RU" dirty="0"/>
              <a:t>монопрофильных муниципальных образований Российской Федерации (моногородов) под номером 210 (распоряжение Правительства Российской Федерации  от 29.07.2014 №1398-р).</a:t>
            </a:r>
            <a:endParaRPr lang="ru-RU" dirty="0"/>
          </a:p>
          <a:p>
            <a:r>
              <a:rPr lang="ru-RU" dirty="0"/>
              <a:t>На территории моногорода Саяногорск расположены и осуществляют деятельность три градообразующие предприятия МО г.Саяногорск:</a:t>
            </a:r>
            <a:endParaRPr lang="ru-RU" dirty="0"/>
          </a:p>
          <a:p>
            <a:r>
              <a:rPr lang="ru-RU" dirty="0"/>
              <a:t>- 2 предприятия компании «РУСАЛ» (АО «РУСАЛ Саяногорский алюминиевый завод» и АО «РУСАЛ Саянал»);</a:t>
            </a:r>
            <a:endParaRPr lang="ru-RU" dirty="0"/>
          </a:p>
          <a:p>
            <a:r>
              <a:rPr lang="ru-RU" dirty="0" smtClean="0"/>
              <a:t>- 1 </a:t>
            </a:r>
            <a:r>
              <a:rPr lang="ru-RU" dirty="0"/>
              <a:t>филиал ПАО «РусГидро» - «Саяно-Шушенская ГЭС им.П.С.Непорожнего</a:t>
            </a:r>
            <a:r>
              <a:rPr lang="ru-RU" dirty="0" smtClean="0"/>
              <a:t>».</a:t>
            </a:r>
          </a:p>
          <a:p>
            <a:endParaRPr lang="ru-RU" dirty="0"/>
          </a:p>
          <a:p>
            <a:r>
              <a:rPr lang="ru-RU" dirty="0"/>
              <a:t> </a:t>
            </a:r>
            <a:endParaRPr lang="ru-RU" dirty="0"/>
          </a:p>
          <a:p>
            <a:r>
              <a:rPr lang="ru-RU" dirty="0"/>
              <a:t>Муниципальное образование город Саяногорск отнесено к категории моногородов в зависимости от рисков ухудшения их социально-экономического положения к «категории 2 - возможно ухудшение</a:t>
            </a:r>
            <a:r>
              <a:rPr lang="ru-RU" dirty="0" smtClean="0"/>
              <a:t>».</a:t>
            </a:r>
          </a:p>
          <a:p>
            <a:endParaRPr lang="ru-RU" dirty="0"/>
          </a:p>
          <a:p>
            <a:r>
              <a:rPr lang="ru-RU" dirty="0"/>
              <a:t> </a:t>
            </a:r>
          </a:p>
          <a:p>
            <a:r>
              <a:rPr lang="ru-RU" b="1" dirty="0"/>
              <a:t>С декабря 2016 года разработана и действует программа «Комплексное развитие моногорода Саяногорск Республики Хакасия» на 2016-2018 годы и на перспективу до 2026 </a:t>
            </a:r>
            <a:r>
              <a:rPr lang="ru-RU" b="1" dirty="0" smtClean="0"/>
              <a:t>года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059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70" name="Picture 6" descr="Молоко Спасибо гифка - Молоко Спасибо Благодарю 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35524" y="4493538"/>
            <a:ext cx="1905000" cy="1600200"/>
          </a:xfrm>
          <a:prstGeom prst="rect">
            <a:avLst/>
          </a:prstGeom>
          <a:noFill/>
        </p:spPr>
      </p:pic>
      <p:grpSp>
        <p:nvGrpSpPr>
          <p:cNvPr id="13" name="Group 8"/>
          <p:cNvGrpSpPr>
            <a:grpSpLocks/>
          </p:cNvGrpSpPr>
          <p:nvPr/>
        </p:nvGrpSpPr>
        <p:grpSpPr bwMode="auto">
          <a:xfrm>
            <a:off x="179512" y="1346714"/>
            <a:ext cx="3168650" cy="2520950"/>
            <a:chOff x="2925" y="1195"/>
            <a:chExt cx="3493" cy="2825"/>
          </a:xfrm>
        </p:grpSpPr>
        <p:pic>
          <p:nvPicPr>
            <p:cNvPr id="14" name="Picture 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5" y="1195"/>
              <a:ext cx="3493" cy="2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1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0" y="2897"/>
              <a:ext cx="1625" cy="11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7" name="Picture 6" descr="C:\Users\313_1\Desktop\Для Герба\герб.b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23807"/>
            <a:ext cx="864096" cy="1148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Прямоугольник 41"/>
          <p:cNvSpPr/>
          <p:nvPr/>
        </p:nvSpPr>
        <p:spPr>
          <a:xfrm>
            <a:off x="1096166" y="36169"/>
            <a:ext cx="66712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281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2000" b="1" spc="-125" dirty="0" smtClean="0">
                <a:ln w="3175">
                  <a:noFill/>
                </a:ln>
                <a:solidFill>
                  <a:srgbClr val="00206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Book Antiqua" pitchFamily="18" charset="0"/>
                <a:cs typeface="Times New Roman" pitchFamily="18" charset="0"/>
              </a:rPr>
              <a:t>Наиболее </a:t>
            </a:r>
            <a:r>
              <a:rPr lang="ru-RU" sz="2000" b="1" spc="-125" dirty="0" smtClean="0">
                <a:ln w="3175">
                  <a:noFill/>
                </a:ln>
                <a:solidFill>
                  <a:srgbClr val="00206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Book Antiqua" pitchFamily="18" charset="0"/>
                <a:cs typeface="Times New Roman" pitchFamily="18" charset="0"/>
              </a:rPr>
              <a:t>крупные предприятия </a:t>
            </a:r>
            <a:endParaRPr lang="ru-RU" sz="2000" b="1" spc="-125" dirty="0" smtClean="0">
              <a:ln w="3175">
                <a:noFill/>
              </a:ln>
              <a:solidFill>
                <a:srgbClr val="00206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Book Antiqua" pitchFamily="18" charset="0"/>
              <a:cs typeface="Times New Roman" pitchFamily="18" charset="0"/>
            </a:endParaRPr>
          </a:p>
          <a:p>
            <a:pPr algn="ctr" defTabSz="91281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2000" b="1" spc="-125" dirty="0" smtClean="0">
                <a:ln w="3175">
                  <a:noFill/>
                </a:ln>
                <a:solidFill>
                  <a:srgbClr val="00206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Book Antiqua" pitchFamily="18" charset="0"/>
                <a:cs typeface="Times New Roman" pitchFamily="18" charset="0"/>
              </a:rPr>
              <a:t>обрабатывающей </a:t>
            </a:r>
            <a:r>
              <a:rPr lang="ru-RU" sz="2000" b="1" spc="-125" dirty="0" smtClean="0">
                <a:ln w="3175">
                  <a:noFill/>
                </a:ln>
                <a:solidFill>
                  <a:srgbClr val="00206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Book Antiqua" pitchFamily="18" charset="0"/>
                <a:cs typeface="Times New Roman" pitchFamily="18" charset="0"/>
              </a:rPr>
              <a:t>промышленности: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107504" y="4193793"/>
            <a:ext cx="2520280" cy="132343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600" b="1" spc="-125" dirty="0" smtClean="0">
                <a:ln w="3175">
                  <a:noFill/>
                </a:ln>
                <a:solidFill>
                  <a:srgbClr val="0000CC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АО «РУСАЛ САЯНАЛ» - крупнейший российский завод по производству фольги и упаковочных материалов на ее основе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5023351" y="893579"/>
            <a:ext cx="2646040" cy="1569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600" b="1" spc="-125" dirty="0" smtClean="0">
                <a:ln w="3175">
                  <a:noFill/>
                </a:ln>
                <a:solidFill>
                  <a:srgbClr val="0000CC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Филиал ПАО «</a:t>
            </a:r>
            <a:r>
              <a:rPr lang="ru-RU" sz="1600" b="1" spc="-125" dirty="0" err="1" smtClean="0">
                <a:ln w="3175">
                  <a:noFill/>
                </a:ln>
                <a:solidFill>
                  <a:srgbClr val="0000CC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РусГидро</a:t>
            </a:r>
            <a:r>
              <a:rPr lang="ru-RU" sz="1600" b="1" spc="-125" dirty="0" smtClean="0">
                <a:ln w="3175">
                  <a:noFill/>
                </a:ln>
                <a:solidFill>
                  <a:srgbClr val="0000CC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» – «Саяно-Шушенская ГЭС имени </a:t>
            </a:r>
            <a:r>
              <a:rPr lang="ru-RU" sz="1600" b="1" spc="-125" dirty="0" err="1" smtClean="0">
                <a:ln w="3175">
                  <a:noFill/>
                </a:ln>
                <a:solidFill>
                  <a:srgbClr val="0000CC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П.С.Непорожнего</a:t>
            </a:r>
            <a:r>
              <a:rPr lang="ru-RU" sz="1600" b="1" spc="-125" dirty="0" smtClean="0">
                <a:ln w="3175">
                  <a:noFill/>
                </a:ln>
                <a:solidFill>
                  <a:srgbClr val="0000CC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» - крупнейший в России гидроэнергетический комплекс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2267744" y="2492896"/>
            <a:ext cx="2520280" cy="1569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600" b="1" spc="-125" dirty="0" smtClean="0">
                <a:ln w="3175">
                  <a:noFill/>
                </a:ln>
                <a:solidFill>
                  <a:srgbClr val="0000CC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АО «РУСАЛ </a:t>
            </a:r>
            <a:r>
              <a:rPr lang="ru-RU" sz="1600" b="1" spc="-125" dirty="0" err="1" smtClean="0">
                <a:ln w="3175">
                  <a:noFill/>
                </a:ln>
                <a:solidFill>
                  <a:srgbClr val="0000CC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Саяногорский</a:t>
            </a:r>
            <a:r>
              <a:rPr lang="ru-RU" sz="1600" b="1" spc="-125" dirty="0" smtClean="0">
                <a:ln w="3175">
                  <a:noFill/>
                </a:ln>
                <a:solidFill>
                  <a:srgbClr val="0000CC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алюминиевый завод» - один из крупнейших в России производителей первичного алюминия, алюминиевых сплавов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5740524" y="5025463"/>
            <a:ext cx="2520280" cy="181588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600" b="1" spc="-125" dirty="0" smtClean="0">
                <a:ln w="3175">
                  <a:noFill/>
                </a:ln>
                <a:solidFill>
                  <a:srgbClr val="0000CC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ООО «</a:t>
            </a:r>
            <a:r>
              <a:rPr lang="ru-RU" sz="1600" b="1" spc="-125" dirty="0" err="1" smtClean="0">
                <a:ln w="3175">
                  <a:noFill/>
                </a:ln>
                <a:solidFill>
                  <a:srgbClr val="0000CC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Саянмолоко</a:t>
            </a:r>
            <a:r>
              <a:rPr lang="ru-RU" sz="1600" b="1" spc="-125" dirty="0" smtClean="0">
                <a:ln w="3175">
                  <a:noFill/>
                </a:ln>
                <a:solidFill>
                  <a:srgbClr val="0000CC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» - один из значимых объектов промышленной инфраструктуры: молокоперерабатывающий завод по производству молока и молочной продукции</a:t>
            </a:r>
          </a:p>
        </p:txBody>
      </p:sp>
      <p:pic>
        <p:nvPicPr>
          <p:cNvPr id="59398" name="Picture 6" descr="ÐÐ°ÑÑÐ¸Ð½ÐºÐ¸ Ð¿Ð¾ Ð·Ð°Ð¿ÑÐ¾ÑÑ Ð ÑÑÐ°Ð» Ð¡Ð°ÑÐ½Ð°Ð»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91617" y="5313495"/>
            <a:ext cx="1952253" cy="1527850"/>
          </a:xfrm>
          <a:prstGeom prst="rect">
            <a:avLst/>
          </a:prstGeom>
          <a:noFill/>
        </p:spPr>
      </p:pic>
      <p:pic>
        <p:nvPicPr>
          <p:cNvPr id="17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1122" y="2133898"/>
            <a:ext cx="2452688" cy="273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2"/>
          <p:cNvSpPr txBox="1">
            <a:spLocks noChangeArrowheads="1"/>
          </p:cNvSpPr>
          <p:nvPr/>
        </p:nvSpPr>
        <p:spPr>
          <a:xfrm>
            <a:off x="1824" y="5733258"/>
            <a:ext cx="6730416" cy="336711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solidFill>
              <a:schemeClr val="bg1"/>
            </a:solidFill>
          </a:ln>
          <a:scene3d>
            <a:camera prst="orthographicFront"/>
            <a:lightRig rig="soft" dir="tl">
              <a:rot lat="0" lon="0" rev="0"/>
            </a:lightRig>
          </a:scene3d>
          <a:sp3d>
            <a:bevelT w="114300" prst="artDeco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0" rIns="0" bIns="0" rtlCol="0" anchor="ctr" anchorCtr="0">
            <a:no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defTabSz="91281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b="1" dirty="0"/>
              <a:t>Всего по программе </a:t>
            </a:r>
            <a:r>
              <a:rPr lang="ru-RU" b="1" dirty="0" smtClean="0"/>
              <a:t>8 мероприятий и </a:t>
            </a:r>
            <a:r>
              <a:rPr lang="ru-RU" b="1" dirty="0"/>
              <a:t>46 </a:t>
            </a:r>
            <a:r>
              <a:rPr lang="ru-RU" b="1" dirty="0" smtClean="0"/>
              <a:t>проектов, из них:</a:t>
            </a:r>
            <a:endParaRPr lang="ru-RU" b="1" spc="-125" dirty="0" smtClean="0">
              <a:ln w="3175">
                <a:noFill/>
              </a:ln>
              <a:solidFill>
                <a:srgbClr val="0066FF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Trebuchet MS" pitchFamily="34" charset="0"/>
              <a:cs typeface="Arial" charset="0"/>
            </a:endParaRPr>
          </a:p>
        </p:txBody>
      </p:sp>
      <p:pic>
        <p:nvPicPr>
          <p:cNvPr id="41" name="Picture 6" descr="C:\Users\313_1\Desktop\Для Герба\герб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3807"/>
            <a:ext cx="864096" cy="1148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Rectangle 2"/>
          <p:cNvSpPr txBox="1">
            <a:spLocks noChangeArrowheads="1"/>
          </p:cNvSpPr>
          <p:nvPr/>
        </p:nvSpPr>
        <p:spPr>
          <a:xfrm>
            <a:off x="1518760" y="6093296"/>
            <a:ext cx="1685088" cy="770789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solidFill>
              <a:schemeClr val="bg1"/>
            </a:solidFill>
          </a:ln>
          <a:scene3d>
            <a:camera prst="orthographicFront"/>
            <a:lightRig rig="soft" dir="tl">
              <a:rot lat="0" lon="0" rev="0"/>
            </a:lightRig>
          </a:scene3d>
          <a:sp3d>
            <a:bevelT w="114300" prst="artDeco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0" rIns="0" bIns="0" rtlCol="0" anchor="ctr" anchorCtr="0">
            <a:no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 defTabSz="91281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1600" b="1" dirty="0"/>
              <a:t>в 2017 </a:t>
            </a:r>
            <a:r>
              <a:rPr lang="ru-RU" sz="1600" b="1" dirty="0" smtClean="0"/>
              <a:t>г. – </a:t>
            </a:r>
          </a:p>
          <a:p>
            <a:pPr lvl="0" algn="ctr" defTabSz="91281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1600" b="1" dirty="0" smtClean="0"/>
              <a:t>3 </a:t>
            </a:r>
            <a:r>
              <a:rPr lang="ru-RU" sz="1600" b="1" dirty="0"/>
              <a:t>мероприятия </a:t>
            </a:r>
            <a:endParaRPr lang="ru-RU" sz="1600" b="1" dirty="0" smtClean="0"/>
          </a:p>
          <a:p>
            <a:pPr lvl="0" algn="ctr" defTabSz="91281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1600" b="1" dirty="0" smtClean="0"/>
              <a:t>и </a:t>
            </a:r>
            <a:r>
              <a:rPr lang="ru-RU" sz="1600" b="1" dirty="0"/>
              <a:t>10 проектов</a:t>
            </a:r>
            <a:endParaRPr lang="ru-RU" sz="1600" b="1" spc="-125" dirty="0" smtClean="0">
              <a:ln w="3175">
                <a:noFill/>
              </a:ln>
              <a:solidFill>
                <a:srgbClr val="0070C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Trebuchet MS" pitchFamily="34" charset="0"/>
              <a:cs typeface="Arial" charset="0"/>
            </a:endParaRPr>
          </a:p>
        </p:txBody>
      </p:sp>
      <p:graphicFrame>
        <p:nvGraphicFramePr>
          <p:cNvPr id="18" name="Диаграмма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5424636"/>
              </p:ext>
            </p:extLst>
          </p:nvPr>
        </p:nvGraphicFramePr>
        <p:xfrm>
          <a:off x="1115616" y="1"/>
          <a:ext cx="8028384" cy="57332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Rectangle 2"/>
          <p:cNvSpPr txBox="1">
            <a:spLocks noChangeArrowheads="1"/>
          </p:cNvSpPr>
          <p:nvPr/>
        </p:nvSpPr>
        <p:spPr>
          <a:xfrm>
            <a:off x="3412615" y="6093296"/>
            <a:ext cx="1663441" cy="770789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solidFill>
              <a:schemeClr val="bg1"/>
            </a:solidFill>
          </a:ln>
          <a:scene3d>
            <a:camera prst="orthographicFront"/>
            <a:lightRig rig="soft" dir="tl">
              <a:rot lat="0" lon="0" rev="0"/>
            </a:lightRig>
          </a:scene3d>
          <a:sp3d>
            <a:bevelT w="114300" prst="artDeco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0" rIns="0" bIns="0" rtlCol="0" anchor="ctr" anchorCtr="0">
            <a:no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ru-RU"/>
            </a:defPPr>
            <a:lvl1pPr lvl="0" algn="ctr" defTabSz="91281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/>
            </a:lvl1pPr>
          </a:lstStyle>
          <a:p>
            <a:r>
              <a:rPr lang="ru-RU" b="1" dirty="0"/>
              <a:t>в </a:t>
            </a:r>
            <a:r>
              <a:rPr lang="ru-RU" b="1" dirty="0"/>
              <a:t>2018 г. – </a:t>
            </a:r>
          </a:p>
          <a:p>
            <a:r>
              <a:rPr lang="ru-RU" b="1" dirty="0" smtClean="0"/>
              <a:t>2 </a:t>
            </a:r>
            <a:r>
              <a:rPr lang="ru-RU" b="1" dirty="0"/>
              <a:t>мероприятия </a:t>
            </a:r>
            <a:endParaRPr lang="ru-RU" b="1" dirty="0"/>
          </a:p>
          <a:p>
            <a:r>
              <a:rPr lang="ru-RU" b="1" dirty="0"/>
              <a:t>и </a:t>
            </a:r>
            <a:r>
              <a:rPr lang="ru-RU" b="1" dirty="0" smtClean="0"/>
              <a:t>5 </a:t>
            </a:r>
            <a:r>
              <a:rPr lang="ru-RU" b="1" dirty="0"/>
              <a:t>проектов</a:t>
            </a:r>
            <a:endParaRPr lang="ru-RU" b="1" dirty="0"/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>
          <a:xfrm>
            <a:off x="5284823" y="6087211"/>
            <a:ext cx="1663441" cy="770789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solidFill>
              <a:schemeClr val="bg1"/>
            </a:solidFill>
          </a:ln>
          <a:scene3d>
            <a:camera prst="orthographicFront"/>
            <a:lightRig rig="soft" dir="tl">
              <a:rot lat="0" lon="0" rev="0"/>
            </a:lightRig>
          </a:scene3d>
          <a:sp3d>
            <a:bevelT w="114300" prst="artDeco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0" rIns="0" bIns="0" rtlCol="0" anchor="ctr" anchorCtr="0">
            <a:no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ru-RU"/>
            </a:defPPr>
            <a:lvl1pPr lvl="0" algn="ctr" defTabSz="91281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/>
            </a:lvl1pPr>
          </a:lstStyle>
          <a:p>
            <a:r>
              <a:rPr lang="ru-RU" b="1" dirty="0"/>
              <a:t>в </a:t>
            </a:r>
            <a:r>
              <a:rPr lang="ru-RU" b="1" dirty="0" smtClean="0"/>
              <a:t>2019 </a:t>
            </a:r>
            <a:r>
              <a:rPr lang="ru-RU" b="1" dirty="0"/>
              <a:t>г. </a:t>
            </a:r>
            <a:r>
              <a:rPr lang="ru-RU" b="1" dirty="0"/>
              <a:t>– </a:t>
            </a:r>
          </a:p>
          <a:p>
            <a:r>
              <a:rPr lang="ru-RU" b="1" dirty="0" smtClean="0"/>
              <a:t>1 мероприятие </a:t>
            </a:r>
            <a:endParaRPr lang="ru-RU" b="1" dirty="0"/>
          </a:p>
          <a:p>
            <a:r>
              <a:rPr lang="ru-RU" b="1" dirty="0"/>
              <a:t>и </a:t>
            </a:r>
            <a:r>
              <a:rPr lang="ru-RU" b="1" dirty="0" smtClean="0"/>
              <a:t>1 проект</a:t>
            </a:r>
            <a:endParaRPr lang="ru-RU" b="1" dirty="0"/>
          </a:p>
        </p:txBody>
      </p:sp>
      <p:sp>
        <p:nvSpPr>
          <p:cNvPr id="22" name="Rectangle 2"/>
          <p:cNvSpPr txBox="1">
            <a:spLocks noChangeArrowheads="1"/>
          </p:cNvSpPr>
          <p:nvPr/>
        </p:nvSpPr>
        <p:spPr>
          <a:xfrm>
            <a:off x="7164288" y="6069969"/>
            <a:ext cx="1728192" cy="770789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solidFill>
              <a:schemeClr val="bg1"/>
            </a:solidFill>
          </a:ln>
          <a:scene3d>
            <a:camera prst="orthographicFront"/>
            <a:lightRig rig="soft" dir="tl">
              <a:rot lat="0" lon="0" rev="0"/>
            </a:lightRig>
          </a:scene3d>
          <a:sp3d>
            <a:bevelT w="114300" prst="artDeco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0" rIns="0" bIns="0" rtlCol="0" anchor="ctr" anchorCtr="0">
            <a:no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ru-RU"/>
            </a:defPPr>
            <a:lvl1pPr lvl="0" algn="ctr" defTabSz="91281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 b="1"/>
            </a:lvl1pPr>
          </a:lstStyle>
          <a:p>
            <a:r>
              <a:rPr lang="ru-RU" dirty="0"/>
              <a:t>в 2020-2026 </a:t>
            </a:r>
            <a:r>
              <a:rPr lang="ru-RU" dirty="0" smtClean="0"/>
              <a:t>гг. </a:t>
            </a:r>
            <a:r>
              <a:rPr lang="ru-RU" dirty="0"/>
              <a:t>-  </a:t>
            </a:r>
            <a:endParaRPr lang="ru-RU" dirty="0" smtClean="0"/>
          </a:p>
          <a:p>
            <a:r>
              <a:rPr lang="ru-RU" dirty="0" smtClean="0"/>
              <a:t>3 </a:t>
            </a:r>
            <a:r>
              <a:rPr lang="ru-RU" dirty="0"/>
              <a:t>мероприятия и 30 проектов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6" descr="C:\Users\313_1\Desktop\Для Герба\герб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-161"/>
            <a:ext cx="792088" cy="1052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4617879"/>
              </p:ext>
            </p:extLst>
          </p:nvPr>
        </p:nvGraphicFramePr>
        <p:xfrm>
          <a:off x="179515" y="1196752"/>
          <a:ext cx="8784973" cy="55493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99704"/>
                <a:gridCol w="785648"/>
                <a:gridCol w="857071"/>
                <a:gridCol w="785648"/>
                <a:gridCol w="2856902"/>
              </a:tblGrid>
              <a:tr h="4170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формы поддержки (продукта) ФРМ </a:t>
                      </a:r>
                    </a:p>
                  </a:txBody>
                  <a:tcPr marL="27039" marR="270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проектов</a:t>
                      </a:r>
                    </a:p>
                  </a:txBody>
                  <a:tcPr marL="27039" marR="270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Общий объем инвестиций, млн. руб.</a:t>
                      </a:r>
                    </a:p>
                  </a:txBody>
                  <a:tcPr marL="27039" marR="270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 создано рабочих мест</a:t>
                      </a:r>
                    </a:p>
                  </a:txBody>
                  <a:tcPr marL="27039" marR="2703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Руководитель проекта / ответственный исполнитель мероприятия</a:t>
                      </a:r>
                    </a:p>
                  </a:txBody>
                  <a:tcPr marL="27039" marR="27039" marT="0" marB="0" anchor="ctr"/>
                </a:tc>
              </a:tr>
              <a:tr h="334213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Заём от 5 до 250 млн.руб. под 0%</a:t>
                      </a:r>
                    </a:p>
                  </a:txBody>
                  <a:tcPr marL="27039" marR="270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проектов</a:t>
                      </a:r>
                    </a:p>
                  </a:txBody>
                  <a:tcPr marL="27039" marR="270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582,4</a:t>
                      </a:r>
                    </a:p>
                  </a:txBody>
                  <a:tcPr marL="27039" marR="270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180</a:t>
                      </a:r>
                    </a:p>
                  </a:txBody>
                  <a:tcPr marL="27039" marR="2703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ООО "Хакасские коммунальные системы" </a:t>
                      </a:r>
                    </a:p>
                  </a:txBody>
                  <a:tcPr marL="27039" marR="27039" marT="0" marB="0" anchor="ctr"/>
                </a:tc>
              </a:tr>
              <a:tr h="3342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проект</a:t>
                      </a:r>
                    </a:p>
                  </a:txBody>
                  <a:tcPr marL="27039" marR="270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35,0</a:t>
                      </a:r>
                    </a:p>
                  </a:txBody>
                  <a:tcPr marL="27039" marR="270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</a:p>
                  </a:txBody>
                  <a:tcPr marL="27039" marR="2703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ООО "Форелевое хозяйство "ЕлиСей"</a:t>
                      </a:r>
                    </a:p>
                  </a:txBody>
                  <a:tcPr marL="27039" marR="27039" marT="0" marB="0" anchor="ctr"/>
                </a:tc>
              </a:tr>
              <a:tr h="4170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Заем под проекты концессий, ГЧП, МЧП от 25 млн до 1,0 млрд. рублей</a:t>
                      </a:r>
                    </a:p>
                  </a:txBody>
                  <a:tcPr marL="27039" marR="270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проектов</a:t>
                      </a:r>
                    </a:p>
                  </a:txBody>
                  <a:tcPr marL="27039" marR="270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184,8</a:t>
                      </a:r>
                    </a:p>
                  </a:txBody>
                  <a:tcPr marL="27039" marR="270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</a:t>
                      </a:r>
                    </a:p>
                  </a:txBody>
                  <a:tcPr marL="27039" marR="2703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 «СТС» АО «Байкалэнерго»</a:t>
                      </a:r>
                    </a:p>
                  </a:txBody>
                  <a:tcPr marL="27039" marR="27039" marT="0" marB="0" anchor="ctr"/>
                </a:tc>
              </a:tr>
              <a:tr h="301755"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Субсидия на софинансирование строительства и (или) реконструкции объектов инфраструктуры, необходимой для реализации инвестпроектов до 95%</a:t>
                      </a:r>
                    </a:p>
                  </a:txBody>
                  <a:tcPr marL="27039" marR="270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проект</a:t>
                      </a:r>
                    </a:p>
                  </a:txBody>
                  <a:tcPr marL="27039" marR="270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2,0</a:t>
                      </a:r>
                    </a:p>
                  </a:txBody>
                  <a:tcPr marL="27039" marR="270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7039" marR="2703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ИП Марченко А.П.</a:t>
                      </a:r>
                    </a:p>
                  </a:txBody>
                  <a:tcPr marL="27039" marR="27039" marT="0" marB="0" anchor="ctr"/>
                </a:tc>
              </a:tr>
              <a:tr h="4177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проект</a:t>
                      </a:r>
                    </a:p>
                  </a:txBody>
                  <a:tcPr marL="27039" marR="270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5,0</a:t>
                      </a:r>
                    </a:p>
                  </a:txBody>
                  <a:tcPr marL="27039" marR="270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7039" marR="2703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ООО «Форелевое хозяйство «Елисей»</a:t>
                      </a:r>
                    </a:p>
                  </a:txBody>
                  <a:tcPr marL="27039" marR="27039" marT="0" marB="0" anchor="ctr"/>
                </a:tc>
              </a:tr>
              <a:tr h="2506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проект</a:t>
                      </a:r>
                    </a:p>
                  </a:txBody>
                  <a:tcPr marL="27039" marR="270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10,0</a:t>
                      </a:r>
                    </a:p>
                  </a:txBody>
                  <a:tcPr marL="27039" marR="270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7039" marR="2703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ООО «Саянская грибная компания»</a:t>
                      </a:r>
                    </a:p>
                  </a:txBody>
                  <a:tcPr marL="27039" marR="27039" marT="0" marB="0" anchor="ctr"/>
                </a:tc>
              </a:tr>
              <a:tr h="3556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проект</a:t>
                      </a:r>
                    </a:p>
                  </a:txBody>
                  <a:tcPr marL="27039" marR="270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15,0</a:t>
                      </a:r>
                    </a:p>
                  </a:txBody>
                  <a:tcPr marL="27039" marR="270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7039" marR="2703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Администрация МО г.Саяногорск (Комплекс ТКО)</a:t>
                      </a:r>
                    </a:p>
                  </a:txBody>
                  <a:tcPr marL="27039" marR="27039" marT="0" marB="0" anchor="ctr"/>
                </a:tc>
              </a:tr>
              <a:tr h="7760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Субсидия на софинансирование строительства и (или) реконструкции объектов социальной инфраструктуры до 50% при численности населения моногорода до 50 тыс. человек</a:t>
                      </a:r>
                    </a:p>
                  </a:txBody>
                  <a:tcPr marL="27039" marR="270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проект</a:t>
                      </a:r>
                    </a:p>
                  </a:txBody>
                  <a:tcPr marL="27039" marR="270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8,0</a:t>
                      </a:r>
                    </a:p>
                  </a:txBody>
                  <a:tcPr marL="27039" marR="270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7039" marR="2703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ООО «Санаторий-профилакторий «Металлург».</a:t>
                      </a:r>
                    </a:p>
                  </a:txBody>
                  <a:tcPr marL="27039" marR="27039" marT="0" marB="0" anchor="ctr"/>
                </a:tc>
              </a:tr>
              <a:tr h="334213"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Субсидия на создание объектов инфраструктуры (в том числе социальной) в рамках реализации концессионного соглашения, соглашения о ГЧП/МЧП</a:t>
                      </a:r>
                    </a:p>
                  </a:txBody>
                  <a:tcPr marL="27039" marR="270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проекта</a:t>
                      </a:r>
                    </a:p>
                  </a:txBody>
                  <a:tcPr marL="27039" marR="270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1693,1</a:t>
                      </a:r>
                    </a:p>
                  </a:txBody>
                  <a:tcPr marL="27039" marR="270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179</a:t>
                      </a:r>
                    </a:p>
                  </a:txBody>
                  <a:tcPr marL="27039" marR="2703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ООО «Хакасские коммунальные системы»</a:t>
                      </a:r>
                    </a:p>
                  </a:txBody>
                  <a:tcPr marL="27039" marR="27039" marT="0" marB="0" anchor="ctr"/>
                </a:tc>
              </a:tr>
              <a:tr h="1671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проект</a:t>
                      </a:r>
                    </a:p>
                  </a:txBody>
                  <a:tcPr marL="27039" marR="270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255,5</a:t>
                      </a:r>
                    </a:p>
                  </a:txBody>
                  <a:tcPr marL="27039" marR="270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</a:t>
                      </a:r>
                    </a:p>
                  </a:txBody>
                  <a:tcPr marL="27039" marR="2703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 «СТС» АО «Байкалэнерго»</a:t>
                      </a:r>
                    </a:p>
                  </a:txBody>
                  <a:tcPr marL="27039" marR="27039" marT="0" marB="0" anchor="ctr"/>
                </a:tc>
              </a:tr>
              <a:tr h="2506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проект</a:t>
                      </a:r>
                    </a:p>
                  </a:txBody>
                  <a:tcPr marL="27039" marR="270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72,8</a:t>
                      </a:r>
                    </a:p>
                  </a:txBody>
                  <a:tcPr marL="27039" marR="270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27039" marR="2703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Комитет ЖКХиТ</a:t>
                      </a:r>
                    </a:p>
                  </a:txBody>
                  <a:tcPr marL="27039" marR="27039" marT="0" marB="0" anchor="ctr"/>
                </a:tc>
              </a:tr>
              <a:tr h="2584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проект</a:t>
                      </a:r>
                    </a:p>
                  </a:txBody>
                  <a:tcPr marL="27039" marR="270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707,3</a:t>
                      </a:r>
                    </a:p>
                  </a:txBody>
                  <a:tcPr marL="27039" marR="270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27039" marR="2703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Комитет ЖКХиТ</a:t>
                      </a:r>
                    </a:p>
                  </a:txBody>
                  <a:tcPr marL="27039" marR="27039" marT="0" marB="0" anchor="ctr"/>
                </a:tc>
              </a:tr>
              <a:tr h="1671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2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039" marR="270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 проектов</a:t>
                      </a:r>
                    </a:p>
                  </a:txBody>
                  <a:tcPr marL="27039" marR="270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3 571,0</a:t>
                      </a:r>
                    </a:p>
                  </a:txBody>
                  <a:tcPr marL="27039" marR="2703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2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039" marR="2703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2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039" marR="27039" marT="0" marB="0" anchor="ctr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259632" y="80119"/>
            <a:ext cx="6641818" cy="92333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 Antiqua" pitchFamily="18" charset="0"/>
                <a:cs typeface="Arial" pitchFamily="34" charset="0"/>
              </a:rPr>
              <a:t>ДОПОЛНИТЕЛЬНО заполнены и </a:t>
            </a:r>
            <a:r>
              <a:rPr lang="ru-RU" b="1" dirty="0">
                <a:solidFill>
                  <a:srgbClr val="002060"/>
                </a:solidFill>
                <a:latin typeface="Book Antiqua" pitchFamily="18" charset="0"/>
                <a:cs typeface="Arial" pitchFamily="34" charset="0"/>
              </a:rPr>
              <a:t>20.03.2020 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 Antiqua" pitchFamily="18" charset="0"/>
                <a:cs typeface="Arial" pitchFamily="34" charset="0"/>
              </a:rPr>
              <a:t>направлены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 Antiqua" pitchFamily="18" charset="0"/>
                <a:cs typeface="Arial" pitchFamily="34" charset="0"/>
              </a:rPr>
              <a:t>паспорта на новые формы поддержки ФРМ: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Book Antiqu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Book Antiqu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6" descr="C:\Users\313_1\Desktop\Для Герба\герб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-161"/>
            <a:ext cx="792088" cy="1052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187624" y="44624"/>
            <a:ext cx="6768752" cy="92333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 Antiqua" pitchFamily="18" charset="0"/>
                <a:cs typeface="Arial" pitchFamily="34" charset="0"/>
              </a:rPr>
              <a:t>ДОПОЛНИТЕЛЬНО </a:t>
            </a:r>
            <a:r>
              <a:rPr lang="ru-RU" b="1" dirty="0" smtClean="0">
                <a:solidFill>
                  <a:srgbClr val="002060"/>
                </a:solidFill>
                <a:latin typeface="Book Antiqua" pitchFamily="18" charset="0"/>
                <a:cs typeface="Arial" pitchFamily="34" charset="0"/>
              </a:rPr>
              <a:t>заполнены </a:t>
            </a:r>
            <a:r>
              <a:rPr lang="ru-RU" b="1" dirty="0">
                <a:solidFill>
                  <a:srgbClr val="002060"/>
                </a:solidFill>
                <a:latin typeface="Book Antiqua" pitchFamily="18" charset="0"/>
                <a:cs typeface="Arial" pitchFamily="34" charset="0"/>
              </a:rPr>
              <a:t>и направлены 29.05.2020 </a:t>
            </a:r>
            <a:endParaRPr lang="ru-RU" b="1" dirty="0" smtClean="0">
              <a:solidFill>
                <a:srgbClr val="002060"/>
              </a:solidFill>
              <a:latin typeface="Book Antiqua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Book Antiqua" pitchFamily="18" charset="0"/>
                <a:cs typeface="Arial" pitchFamily="34" charset="0"/>
              </a:rPr>
              <a:t>паспорта </a:t>
            </a:r>
            <a:r>
              <a:rPr lang="ru-RU" b="1" dirty="0">
                <a:solidFill>
                  <a:srgbClr val="002060"/>
                </a:solidFill>
                <a:latin typeface="Book Antiqua" pitchFamily="18" charset="0"/>
                <a:cs typeface="Arial" pitchFamily="34" charset="0"/>
              </a:rPr>
              <a:t>на выделение поддержки ФРМ </a:t>
            </a:r>
            <a:endParaRPr lang="ru-RU" b="1" dirty="0" smtClean="0">
              <a:solidFill>
                <a:srgbClr val="002060"/>
              </a:solidFill>
              <a:latin typeface="Book Antiqua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Book Antiqua" pitchFamily="18" charset="0"/>
                <a:cs typeface="Arial" pitchFamily="34" charset="0"/>
              </a:rPr>
              <a:t>на </a:t>
            </a:r>
            <a:r>
              <a:rPr lang="ru-RU" b="1" dirty="0">
                <a:solidFill>
                  <a:srgbClr val="002060"/>
                </a:solidFill>
                <a:latin typeface="Book Antiqua" pitchFamily="18" charset="0"/>
                <a:cs typeface="Arial" pitchFamily="34" charset="0"/>
              </a:rPr>
              <a:t>ликвидацию пандемии и ее последствий</a:t>
            </a:r>
            <a:r>
              <a:rPr lang="ru-RU" b="1" dirty="0" smtClean="0">
                <a:solidFill>
                  <a:srgbClr val="002060"/>
                </a:solidFill>
                <a:latin typeface="Book Antiqua" pitchFamily="18" charset="0"/>
                <a:cs typeface="Arial" pitchFamily="34" charset="0"/>
              </a:rPr>
              <a:t>: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Book Antiqua" pitchFamily="18" charset="0"/>
              <a:cs typeface="Arial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6260693"/>
              </p:ext>
            </p:extLst>
          </p:nvPr>
        </p:nvGraphicFramePr>
        <p:xfrm>
          <a:off x="179512" y="1484784"/>
          <a:ext cx="8856984" cy="3603216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4263138"/>
                <a:gridCol w="849430"/>
                <a:gridCol w="1036082"/>
                <a:gridCol w="1052150"/>
                <a:gridCol w="1656184"/>
              </a:tblGrid>
              <a:tr h="902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формы поддержки (продукта) ФРМ </a:t>
                      </a:r>
                    </a:p>
                  </a:txBody>
                  <a:tcPr marL="62141" marR="621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проектов</a:t>
                      </a:r>
                    </a:p>
                  </a:txBody>
                  <a:tcPr marL="62141" marR="621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Общий объем инвестиций, млн. руб.</a:t>
                      </a:r>
                    </a:p>
                  </a:txBody>
                  <a:tcPr marL="62141" marR="621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 создано рабочих мест</a:t>
                      </a:r>
                    </a:p>
                  </a:txBody>
                  <a:tcPr marL="62141" marR="6214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Руководитель проекта / ответственный исполнитель мероприятия</a:t>
                      </a:r>
                    </a:p>
                  </a:txBody>
                  <a:tcPr marL="62141" marR="62141" marT="0" marB="0" anchor="ctr"/>
                </a:tc>
              </a:tr>
              <a:tr h="73110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Субсидия, предоставляемая бюджету субъекта Российской Федерации на софинансирование строительства и (или) реконструкции объектов инфраструктуры, иных мероприятий субъекта Российской Федерации в рамках улучшения городской экономики и социально-экономического положения моногорода (в том числе приобретение специализированной техники, оборудования и т.д.) в объеме до 95% от стоимости мероприятий</a:t>
                      </a:r>
                    </a:p>
                  </a:txBody>
                  <a:tcPr marL="62141" marR="621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проектов</a:t>
                      </a:r>
                    </a:p>
                  </a:txBody>
                  <a:tcPr marL="62141" marR="621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9,6</a:t>
                      </a:r>
                    </a:p>
                  </a:txBody>
                  <a:tcPr marL="62141" marR="621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2141" marR="6214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ООО "Саяногорские коммунальные системы"</a:t>
                      </a:r>
                    </a:p>
                  </a:txBody>
                  <a:tcPr marL="62141" marR="62141" marT="0" marB="0" anchor="ctr"/>
                </a:tc>
              </a:tr>
              <a:tr h="8640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проектов</a:t>
                      </a:r>
                    </a:p>
                  </a:txBody>
                  <a:tcPr marL="62141" marR="621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11,7</a:t>
                      </a:r>
                    </a:p>
                  </a:txBody>
                  <a:tcPr marL="62141" marR="621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2141" marR="6214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ООО "Саяногорские коммунальные системы"</a:t>
                      </a:r>
                    </a:p>
                  </a:txBody>
                  <a:tcPr marL="62141" marR="62141" marT="0" marB="0" anchor="ctr"/>
                </a:tc>
              </a:tr>
              <a:tr h="7920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Социальная направленность (решать конкретную социальную задачу и/ или предоставлять необходимый в текущих условиях сервис, включая оказание дистанционных услуг)</a:t>
                      </a:r>
                    </a:p>
                  </a:txBody>
                  <a:tcPr marL="62141" marR="621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проект</a:t>
                      </a:r>
                    </a:p>
                  </a:txBody>
                  <a:tcPr marL="62141" marR="621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45,0</a:t>
                      </a:r>
                    </a:p>
                  </a:txBody>
                  <a:tcPr marL="62141" marR="621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</a:p>
                  </a:txBody>
                  <a:tcPr marL="62141" marR="6214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ЧОУ ПО "СТЭМИ"</a:t>
                      </a:r>
                    </a:p>
                  </a:txBody>
                  <a:tcPr marL="62141" marR="62141" marT="0" marB="0" anchor="ctr"/>
                </a:tc>
              </a:tr>
              <a:tr h="1385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2141" marR="621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проекта</a:t>
                      </a:r>
                    </a:p>
                  </a:txBody>
                  <a:tcPr marL="62141" marR="621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66,3</a:t>
                      </a:r>
                    </a:p>
                  </a:txBody>
                  <a:tcPr marL="62141" marR="621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</a:t>
                      </a:r>
                    </a:p>
                  </a:txBody>
                  <a:tcPr marL="62141" marR="6214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2141" marR="62141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397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2"/>
          <p:cNvSpPr>
            <a:spLocks noGrp="1" noChangeArrowheads="1"/>
          </p:cNvSpPr>
          <p:nvPr>
            <p:ph idx="1"/>
          </p:nvPr>
        </p:nvSpPr>
        <p:spPr>
          <a:xfrm>
            <a:off x="35496" y="1934132"/>
            <a:ext cx="9083352" cy="3367076"/>
          </a:xfrm>
        </p:spPr>
        <p:txBody>
          <a:bodyPr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lvl="0" indent="0" algn="ctr">
              <a:spcBef>
                <a:spcPct val="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5400" spc="-125" dirty="0" smtClean="0">
                <a:ln w="3175">
                  <a:noFill/>
                </a:ln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Благодарю за </a:t>
            </a:r>
            <a:r>
              <a:rPr lang="ru-RU" sz="5400" spc="-125" dirty="0" smtClean="0">
                <a:ln w="3175">
                  <a:noFill/>
                </a:ln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внимание!</a:t>
            </a:r>
          </a:p>
        </p:txBody>
      </p:sp>
      <p:pic>
        <p:nvPicPr>
          <p:cNvPr id="4" name="Picture 6" descr="C:\Users\313_1\Desktop\Для Герба\герб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980728"/>
            <a:ext cx="1570964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25096</TotalTime>
  <Words>804</Words>
  <Application>Microsoft Office PowerPoint</Application>
  <PresentationFormat>Экран (4:3)</PresentationFormat>
  <Paragraphs>181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  Программа  «Комплексное развитие моногорода Саяногорск Республики Хакасия»  на 2016-2026 годы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Krokoz™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Tana</dc:creator>
  <cp:lastModifiedBy>Митрофанова</cp:lastModifiedBy>
  <cp:revision>1641</cp:revision>
  <cp:lastPrinted>2020-09-09T04:56:35Z</cp:lastPrinted>
  <dcterms:created xsi:type="dcterms:W3CDTF">2018-04-15T09:39:13Z</dcterms:created>
  <dcterms:modified xsi:type="dcterms:W3CDTF">2020-09-09T05:09:31Z</dcterms:modified>
</cp:coreProperties>
</file>