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58" r:id="rId5"/>
    <p:sldId id="264" r:id="rId6"/>
    <p:sldId id="265" r:id="rId7"/>
    <p:sldId id="266" r:id="rId8"/>
    <p:sldId id="260" r:id="rId9"/>
    <p:sldId id="267" r:id="rId10"/>
    <p:sldId id="263" r:id="rId11"/>
    <p:sldId id="268" r:id="rId12"/>
    <p:sldId id="269" r:id="rId13"/>
    <p:sldId id="270" r:id="rId14"/>
    <p:sldId id="271" r:id="rId15"/>
    <p:sldId id="272" r:id="rId16"/>
    <p:sldId id="273" r:id="rId17"/>
    <p:sldId id="278" r:id="rId18"/>
    <p:sldId id="274" r:id="rId19"/>
    <p:sldId id="275" r:id="rId20"/>
    <p:sldId id="276" r:id="rId21"/>
    <p:sldId id="277" r:id="rId22"/>
  </p:sldIdLst>
  <p:sldSz cx="9144000" cy="6858000" type="screen4x3"/>
  <p:notesSz cx="6669088" cy="97742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893D8-BAD1-4A46-9084-69AD51C3766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642763"/>
            <a:ext cx="5335270" cy="4398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889938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283830"/>
            <a:ext cx="2889938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670BC-23C8-4286-A9D6-ED4F7E071E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AE07-2D06-4167-8E14-7CFD64EBAC70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FCAFA-162F-49AF-9F85-40F8771E8721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0691-F9EA-4852-B8C0-F2BEEFB3F097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F541F-9DCC-496E-9141-BCFF87B91F9B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1CC27-E3C8-4EC2-8F87-F23463AB8F15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09FE-1BD7-4B6B-82C1-2B79093926D5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C017-743B-45B4-A5A2-6B95250B1EBF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02B4-7F70-428F-83C7-D02C1531CEEF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A6AE-9882-4338-99C1-4B1B538DDA43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38FF-D53D-4FAF-A118-8321D4EA65E1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D69A-4E49-41A3-B5CD-0DB9E8DF6371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3FFCF-3D85-45D4-8A06-C4CA41BD5B8B}" type="datetime1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tif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tiff"/><Relationship Id="rId4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026" name="Picture 2" descr="C:\Users\Dima\Desktop\Макеты ИРД\Логотип\LogoElection.jpg"/>
          <p:cNvPicPr>
            <a:picLocks noChangeAspect="1" noChangeArrowheads="1"/>
          </p:cNvPicPr>
          <p:nvPr/>
        </p:nvPicPr>
        <p:blipFill>
          <a:blip r:embed="rId2" cstate="print"/>
          <a:srcRect l="2208" r="5780" b="3125"/>
          <a:stretch>
            <a:fillRect/>
          </a:stretch>
        </p:blipFill>
        <p:spPr bwMode="auto">
          <a:xfrm>
            <a:off x="-1" y="54864"/>
            <a:ext cx="9144001" cy="6803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vectorstock.com/i/thumb-large/55/54/8255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0"/>
            <a:ext cx="1481132" cy="155581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28794" y="214290"/>
            <a:ext cx="67505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PT Sans" pitchFamily="34" charset="-52"/>
              </a:rPr>
              <a:t>НОВЫЙ ПОРЯДОК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PT Sans" pitchFamily="34" charset="-52"/>
              </a:rPr>
              <a:t>ГОЛОСОВАНИЯ ПО МЕСТУ НАХОЖДЕНИЯ</a:t>
            </a:r>
            <a:endParaRPr lang="ru-RU" sz="28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pic>
        <p:nvPicPr>
          <p:cNvPr id="2" name="Picture 2" descr="http://www.irkutsk.izbirkom.ru/etc/130112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571744"/>
            <a:ext cx="4042072" cy="285752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142976" y="1857364"/>
            <a:ext cx="24016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PT Sans" pitchFamily="34" charset="-52"/>
              </a:rPr>
              <a:t>ОТКРЕПИТЕЛЬНОЕ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PT Sans" pitchFamily="34" charset="-52"/>
              </a:rPr>
              <a:t>УДОСТОВЕРЕНИЕ</a:t>
            </a:r>
            <a:endParaRPr lang="ru-RU" sz="2000" b="1" dirty="0">
              <a:solidFill>
                <a:srgbClr val="C00000"/>
              </a:solidFill>
              <a:latin typeface="PT Sans" pitchFamily="34" charset="-52"/>
            </a:endParaRPr>
          </a:p>
        </p:txBody>
      </p:sp>
      <p:pic>
        <p:nvPicPr>
          <p:cNvPr id="1028" name="Picture 4" descr="https://activerain-store.s3.amazonaws.com/image_store/uploads/4/6/5/4/7/ar13263310637456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357430"/>
            <a:ext cx="3571900" cy="3571900"/>
          </a:xfrm>
          <a:prstGeom prst="rect">
            <a:avLst/>
          </a:prstGeom>
          <a:noFill/>
        </p:spPr>
      </p:pic>
      <p:pic>
        <p:nvPicPr>
          <p:cNvPr id="1030" name="Picture 6" descr="http://barnaul.org/upload/medialibrary/3c2/1.jpg"/>
          <p:cNvPicPr>
            <a:picLocks noChangeAspect="1" noChangeArrowheads="1"/>
          </p:cNvPicPr>
          <p:nvPr/>
        </p:nvPicPr>
        <p:blipFill>
          <a:blip r:embed="rId5" cstate="print"/>
          <a:srcRect l="32227" t="31798" r="8447" b="6798"/>
          <a:stretch>
            <a:fillRect/>
          </a:stretch>
        </p:blipFill>
        <p:spPr bwMode="auto">
          <a:xfrm>
            <a:off x="4786314" y="2571744"/>
            <a:ext cx="4029869" cy="2786082"/>
          </a:xfrm>
          <a:prstGeom prst="rect">
            <a:avLst/>
          </a:prstGeom>
          <a:noFill/>
        </p:spPr>
      </p:pic>
      <p:pic>
        <p:nvPicPr>
          <p:cNvPr id="1032" name="Picture 8" descr="https://avatanplus.com/files/resources/mid/5775880ee27f8155a31b7a5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3622976"/>
            <a:ext cx="2214578" cy="2092016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4511749" y="1857364"/>
            <a:ext cx="45929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PT Sans" pitchFamily="34" charset="-52"/>
              </a:rPr>
              <a:t>ГОЛОСОВАНИЕ НА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PT Sans" pitchFamily="34" charset="-52"/>
              </a:rPr>
              <a:t>УДОБНОМ ИЗБИРАТЕЛЬНОМ УЧАСТКЕ</a:t>
            </a:r>
            <a:endParaRPr lang="ru-RU" sz="2000" b="1" dirty="0">
              <a:solidFill>
                <a:srgbClr val="00B050"/>
              </a:solidFill>
              <a:latin typeface="PT Sans" pitchFamily="34" charset="-52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1285852" y="0"/>
            <a:ext cx="6227614" cy="1285884"/>
            <a:chOff x="857224" y="0"/>
            <a:chExt cx="6227614" cy="1285884"/>
          </a:xfrm>
        </p:grpSpPr>
        <p:sp>
          <p:nvSpPr>
            <p:cNvPr id="4" name="TextBox 3"/>
            <p:cNvSpPr txBox="1"/>
            <p:nvPr/>
          </p:nvSpPr>
          <p:spPr>
            <a:xfrm>
              <a:off x="2006204" y="214290"/>
              <a:ext cx="50786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70C0"/>
                  </a:solidFill>
                  <a:latin typeface="PT Sans" pitchFamily="34" charset="-52"/>
                </a:rPr>
                <a:t>ПОДАТЬ</a:t>
              </a:r>
              <a:r>
                <a:rPr lang="ru-RU" dirty="0" smtClean="0">
                  <a:solidFill>
                    <a:srgbClr val="0070C0"/>
                  </a:solidFill>
                  <a:latin typeface="PT Sans" pitchFamily="34" charset="-52"/>
                </a:rPr>
                <a:t> </a:t>
              </a:r>
              <a:r>
                <a:rPr lang="ru-RU" b="1" dirty="0" smtClean="0">
                  <a:solidFill>
                    <a:srgbClr val="0070C0"/>
                  </a:solidFill>
                  <a:latin typeface="PT Sans" pitchFamily="34" charset="-52"/>
                </a:rPr>
                <a:t>ЗАЯВЛЕНИЕ О ВКЛЮЧЕНИИ В СПИСОК </a:t>
              </a:r>
            </a:p>
            <a:p>
              <a:pPr algn="ctr"/>
              <a:r>
                <a:rPr lang="ru-RU" b="1" dirty="0" smtClean="0">
                  <a:solidFill>
                    <a:srgbClr val="0070C0"/>
                  </a:solidFill>
                  <a:latin typeface="PT Sans" pitchFamily="34" charset="-52"/>
                </a:rPr>
                <a:t>ИЗБИРАТЕЛЕЙ ПО МЕСТУ НАХОЖДЕНИЯ</a:t>
              </a:r>
              <a:endParaRPr lang="ru-RU" b="1" dirty="0">
                <a:solidFill>
                  <a:srgbClr val="0070C0"/>
                </a:solidFill>
                <a:latin typeface="PT Sans" pitchFamily="34" charset="-52"/>
              </a:endParaRPr>
            </a:p>
          </p:txBody>
        </p:sp>
        <p:pic>
          <p:nvPicPr>
            <p:cNvPr id="15362" name="Picture 2" descr="https://sch9asha.educhel.ru/uploads/5000/20577/section/335367/Kak-oformit-statju-na-sajte-chtoby-ona-prinosila-polzu_(1).png?15060558810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57224" y="0"/>
              <a:ext cx="1285884" cy="1285884"/>
            </a:xfrm>
            <a:prstGeom prst="rect">
              <a:avLst/>
            </a:prstGeom>
            <a:noFill/>
          </p:spPr>
        </p:pic>
      </p:grpSp>
      <p:pic>
        <p:nvPicPr>
          <p:cNvPr id="15366" name="Picture 6" descr="C:\Users\Dima\Desktop\123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4193" t="55555" r="52691" b="1852"/>
          <a:stretch>
            <a:fillRect/>
          </a:stretch>
        </p:blipFill>
        <p:spPr bwMode="auto">
          <a:xfrm>
            <a:off x="500034" y="5500702"/>
            <a:ext cx="1214446" cy="1060231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57158" y="3786190"/>
            <a:ext cx="2676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3300"/>
                </a:solidFill>
                <a:latin typeface="PT Sans" pitchFamily="34" charset="-52"/>
              </a:rPr>
              <a:t>ЛЮБАЯ ТИК</a:t>
            </a:r>
          </a:p>
          <a:p>
            <a:pPr algn="ctr"/>
            <a:r>
              <a:rPr lang="ru-RU" sz="1600" b="1" dirty="0" smtClean="0">
                <a:solidFill>
                  <a:srgbClr val="003300"/>
                </a:solidFill>
                <a:latin typeface="PT Sans" pitchFamily="34" charset="-52"/>
              </a:rPr>
              <a:t>на территории РФ</a:t>
            </a:r>
            <a:endParaRPr lang="ru-RU" sz="1600" b="1" dirty="0">
              <a:solidFill>
                <a:srgbClr val="003300"/>
              </a:solidFill>
              <a:latin typeface="PT Sans" pitchFamily="34" charset="-52"/>
            </a:endParaRPr>
          </a:p>
        </p:txBody>
      </p:sp>
      <p:pic>
        <p:nvPicPr>
          <p:cNvPr id="15367" name="Picture 7" descr="C:\Users\Dima\Desktop\123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594" t="50459"/>
          <a:stretch>
            <a:fillRect/>
          </a:stretch>
        </p:blipFill>
        <p:spPr bwMode="auto">
          <a:xfrm>
            <a:off x="214282" y="1928802"/>
            <a:ext cx="2509838" cy="1917902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857356" y="5534561"/>
            <a:ext cx="2500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PT Sans" pitchFamily="34" charset="-52"/>
              </a:rPr>
              <a:t>ЛЮБАЯ УИК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ans" pitchFamily="34" charset="-52"/>
              </a:rPr>
              <a:t>на территории РФ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PT Sans" pitchFamily="34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43372" y="3786190"/>
            <a:ext cx="1124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800000"/>
                </a:solidFill>
                <a:latin typeface="PT Sans" pitchFamily="34" charset="-52"/>
              </a:rPr>
              <a:t>МФЦ</a:t>
            </a:r>
            <a:endParaRPr lang="ru-RU" sz="32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500298" y="1285860"/>
            <a:ext cx="4286280" cy="57150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PT Sans" pitchFamily="34" charset="-52"/>
              </a:rPr>
              <a:t>с 31 января по 12 марта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5370" name="Picture 10" descr="https://www.n-vartovsk.ru/images/banners/gosuslugi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2071678"/>
            <a:ext cx="1785950" cy="178595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6429388" y="3571876"/>
            <a:ext cx="22862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портал</a:t>
            </a:r>
            <a:r>
              <a:rPr lang="ru-RU" sz="3200" b="1" dirty="0" smtClean="0">
                <a:solidFill>
                  <a:srgbClr val="002060"/>
                </a:solidFill>
                <a:latin typeface="PT Sans" pitchFamily="34" charset="-52"/>
              </a:rPr>
              <a:t>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PT Sans" pitchFamily="34" charset="-52"/>
              </a:rPr>
              <a:t>ГОСУСЛУГИ</a:t>
            </a:r>
            <a:endParaRPr lang="ru-RU" sz="32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28596" y="4643446"/>
            <a:ext cx="3571900" cy="64294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  <a:latin typeface="PT Sans" pitchFamily="34" charset="-52"/>
              </a:rPr>
              <a:t>с 25 февраля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  <a:latin typeface="PT Sans" pitchFamily="34" charset="-52"/>
              </a:rPr>
              <a:t>по 12 марта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9458" name="Picture 2" descr="http://upprb.bashkortostan.ru/upload/iblock/76f/0_13d898_f8c9a32a_orig.jpg"/>
          <p:cNvPicPr>
            <a:picLocks noChangeAspect="1" noChangeArrowheads="1"/>
          </p:cNvPicPr>
          <p:nvPr/>
        </p:nvPicPr>
        <p:blipFill>
          <a:blip r:embed="rId5" cstate="print"/>
          <a:srcRect l="19711" r="14995" b="4130"/>
          <a:stretch>
            <a:fillRect/>
          </a:stretch>
        </p:blipFill>
        <p:spPr bwMode="auto">
          <a:xfrm>
            <a:off x="3643306" y="2000240"/>
            <a:ext cx="2071702" cy="187119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286512" y="5429265"/>
            <a:ext cx="2428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PT Sans" pitchFamily="34" charset="-52"/>
              </a:rPr>
              <a:t>УИК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ans" pitchFamily="34" charset="-52"/>
              </a:rPr>
              <a:t>за пределами  территории РФ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PT Sans" pitchFamily="34" charset="-52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572000" y="4643446"/>
            <a:ext cx="4000528" cy="5715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  <a:latin typeface="PT Sans" pitchFamily="34" charset="-52"/>
              </a:rPr>
              <a:t>после формирования УИК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  <a:latin typeface="PT Sans" pitchFamily="34" charset="-52"/>
              </a:rPr>
              <a:t>по 07 марта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pic>
        <p:nvPicPr>
          <p:cNvPr id="20" name="Picture 6" descr="C:\Users\Dima\Desktop\123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4193" t="55555" r="52691" b="1852"/>
          <a:stretch>
            <a:fillRect/>
          </a:stretch>
        </p:blipFill>
        <p:spPr bwMode="auto">
          <a:xfrm>
            <a:off x="4929190" y="5500702"/>
            <a:ext cx="1214446" cy="10602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ima\Desktop\123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594" t="50459"/>
          <a:stretch>
            <a:fillRect/>
          </a:stretch>
        </p:blipFill>
        <p:spPr bwMode="auto">
          <a:xfrm>
            <a:off x="0" y="642918"/>
            <a:ext cx="2337161" cy="1785950"/>
          </a:xfrm>
          <a:prstGeom prst="rect">
            <a:avLst/>
          </a:prstGeom>
          <a:noFill/>
        </p:spPr>
      </p:pic>
      <p:pic>
        <p:nvPicPr>
          <p:cNvPr id="3" name="Picture 6" descr="C:\Users\Dima\Desktop\123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4193" t="55555" r="52691" b="1852"/>
          <a:stretch>
            <a:fillRect/>
          </a:stretch>
        </p:blipFill>
        <p:spPr bwMode="auto">
          <a:xfrm>
            <a:off x="1714512" y="1357298"/>
            <a:ext cx="2000264" cy="164307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14380" y="214290"/>
            <a:ext cx="13260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3300"/>
                </a:solidFill>
                <a:latin typeface="PT Sans" pitchFamily="34" charset="-52"/>
              </a:rPr>
              <a:t>ТИК</a:t>
            </a:r>
            <a:endParaRPr lang="ru-RU" sz="4800" b="1" dirty="0">
              <a:solidFill>
                <a:srgbClr val="003300"/>
              </a:solidFill>
              <a:latin typeface="PT Sans" pitchFamily="34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3140" y="714356"/>
            <a:ext cx="13260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PT Sans" pitchFamily="34" charset="-52"/>
              </a:rPr>
              <a:t>УИК</a:t>
            </a:r>
            <a:endParaRPr lang="ru-RU" sz="4800" b="1" dirty="0">
              <a:solidFill>
                <a:schemeClr val="tx2">
                  <a:lumMod val="75000"/>
                </a:schemeClr>
              </a:solidFill>
              <a:latin typeface="PT Sans" pitchFamily="34" charset="-52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14744" y="571480"/>
            <a:ext cx="5143536" cy="35719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>
                <a:latin typeface="PT Sans" pitchFamily="34" charset="-52"/>
              </a:rPr>
              <a:t>Заявления  будут приниматься </a:t>
            </a:r>
            <a:br>
              <a:rPr lang="ru-RU" sz="2000" b="1" dirty="0" smtClean="0">
                <a:latin typeface="PT Sans" pitchFamily="34" charset="-52"/>
              </a:rPr>
            </a:br>
            <a:endParaRPr lang="ru-RU" sz="2000" b="1" dirty="0" smtClean="0">
              <a:latin typeface="PT Sans" pitchFamily="34" charset="-52"/>
            </a:endParaRPr>
          </a:p>
          <a:p>
            <a:r>
              <a:rPr lang="ru-RU" sz="2000" b="1" dirty="0" smtClean="0"/>
              <a:t>в ТИК:</a:t>
            </a:r>
          </a:p>
          <a:p>
            <a:r>
              <a:rPr lang="ru-RU" sz="1900" dirty="0" smtClean="0"/>
              <a:t>с понедельника по пятницу </a:t>
            </a:r>
            <a:r>
              <a:rPr lang="ru-RU" sz="1900" b="1" dirty="0" smtClean="0"/>
              <a:t>с 09.00 до 18.00</a:t>
            </a:r>
            <a:r>
              <a:rPr lang="ru-RU" sz="1900" dirty="0" smtClean="0"/>
              <a:t>;</a:t>
            </a:r>
          </a:p>
          <a:p>
            <a:r>
              <a:rPr lang="ru-RU" sz="1900" dirty="0" smtClean="0"/>
              <a:t>в субботу и воскресенье </a:t>
            </a:r>
            <a:r>
              <a:rPr lang="ru-RU" sz="1900" b="1" dirty="0" smtClean="0"/>
              <a:t>с 10.00 до 14.00</a:t>
            </a:r>
            <a:r>
              <a:rPr lang="ru-RU" sz="1900" dirty="0" smtClean="0"/>
              <a:t>;</a:t>
            </a:r>
          </a:p>
          <a:p>
            <a:r>
              <a:rPr lang="ru-RU" sz="2000" b="1" dirty="0" smtClean="0"/>
              <a:t> </a:t>
            </a:r>
          </a:p>
          <a:p>
            <a:r>
              <a:rPr lang="ru-RU" sz="2000" b="1" dirty="0" smtClean="0"/>
              <a:t>в УИК :</a:t>
            </a:r>
          </a:p>
          <a:p>
            <a:r>
              <a:rPr lang="ru-RU" sz="1900" dirty="0" smtClean="0"/>
              <a:t>с понедельника по пятницу </a:t>
            </a:r>
            <a:r>
              <a:rPr lang="ru-RU" sz="1900" b="1" dirty="0" smtClean="0"/>
              <a:t>с 16.00 до 20.00</a:t>
            </a:r>
            <a:r>
              <a:rPr lang="ru-RU" sz="1900" dirty="0" smtClean="0"/>
              <a:t>;</a:t>
            </a:r>
          </a:p>
          <a:p>
            <a:r>
              <a:rPr lang="ru-RU" sz="1900" dirty="0" smtClean="0"/>
              <a:t>в субботу и воскресенье </a:t>
            </a:r>
            <a:r>
              <a:rPr lang="ru-RU" sz="1900" b="1" dirty="0" smtClean="0"/>
              <a:t>с 10.00 до 14.00</a:t>
            </a:r>
            <a:endParaRPr lang="ru-RU" sz="1900" b="1" dirty="0" smtClean="0">
              <a:latin typeface="PT Sans" pitchFamily="34" charset="-52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43372" y="4786322"/>
            <a:ext cx="4643470" cy="13573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PT Sans" pitchFamily="34" charset="-52"/>
              </a:rPr>
              <a:t>Заявления  будут приниматься </a:t>
            </a:r>
            <a:br>
              <a:rPr lang="ru-RU" sz="2200" b="1" dirty="0" smtClean="0">
                <a:latin typeface="PT Sans" pitchFamily="34" charset="-52"/>
              </a:rPr>
            </a:br>
            <a:r>
              <a:rPr lang="ru-RU" sz="2200" b="1" dirty="0" smtClean="0">
                <a:latin typeface="PT Sans" pitchFamily="34" charset="-52"/>
              </a:rPr>
              <a:t>в течение рабочего дня</a:t>
            </a:r>
            <a:endParaRPr lang="ru-RU" sz="2200" b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12" name="Picture 2" descr="http://upprb.bashkortostan.ru/upload/iblock/76f/0_13d898_f8c9a32a_orig.jpg"/>
          <p:cNvPicPr>
            <a:picLocks noChangeAspect="1" noChangeArrowheads="1"/>
          </p:cNvPicPr>
          <p:nvPr/>
        </p:nvPicPr>
        <p:blipFill>
          <a:blip r:embed="rId3" cstate="print"/>
          <a:srcRect l="19711" r="14995" b="4130"/>
          <a:stretch>
            <a:fillRect/>
          </a:stretch>
        </p:blipFill>
        <p:spPr bwMode="auto">
          <a:xfrm>
            <a:off x="642910" y="4357694"/>
            <a:ext cx="2500330" cy="225833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52616" y="3786190"/>
            <a:ext cx="15905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800000"/>
                </a:solidFill>
                <a:latin typeface="PT Sans" pitchFamily="34" charset="-52"/>
              </a:rPr>
              <a:t>МФЦ</a:t>
            </a:r>
            <a:endParaRPr lang="ru-RU" sz="4800" b="1" dirty="0">
              <a:solidFill>
                <a:srgbClr val="800000"/>
              </a:solidFill>
              <a:latin typeface="PT Sans" pitchFamily="34" charset="-5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357166"/>
            <a:ext cx="5275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PT Sans" pitchFamily="34" charset="-52"/>
              </a:rPr>
              <a:t>ПОРЯДОК ПОДАЧИ ЗАЯВЛЕНИЯ</a:t>
            </a:r>
            <a:endParaRPr lang="ru-RU" sz="28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pic>
        <p:nvPicPr>
          <p:cNvPr id="3" name="Picture 2" descr="https://sch9asha.educhel.ru/uploads/5000/20577/section/335367/Kak-oformit-statju-na-sajte-chtoby-ona-prinosila-polzu_(1).png?15060558810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42852"/>
            <a:ext cx="1285884" cy="1285884"/>
          </a:xfrm>
          <a:prstGeom prst="rect">
            <a:avLst/>
          </a:prstGeom>
          <a:noFill/>
        </p:spPr>
      </p:pic>
      <p:sp>
        <p:nvSpPr>
          <p:cNvPr id="4" name="Штриховая стрелка вправо 3"/>
          <p:cNvSpPr/>
          <p:nvPr/>
        </p:nvSpPr>
        <p:spPr>
          <a:xfrm>
            <a:off x="785786" y="1428736"/>
            <a:ext cx="1214446" cy="1071570"/>
          </a:xfrm>
          <a:prstGeom prst="strip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800000"/>
                </a:solidFill>
                <a:latin typeface="PT Sans" pitchFamily="34" charset="-52"/>
              </a:rPr>
              <a:t>1</a:t>
            </a:r>
            <a:endParaRPr lang="ru-RU" sz="44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14546" y="1571612"/>
            <a:ext cx="6357982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Найти избирательный участок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по месту нахождения в день выборов</a:t>
            </a:r>
            <a:endParaRPr lang="ru-RU" b="1" dirty="0">
              <a:latin typeface="PT Sans" pitchFamily="34" charset="-52"/>
            </a:endParaRPr>
          </a:p>
        </p:txBody>
      </p:sp>
      <p:pic>
        <p:nvPicPr>
          <p:cNvPr id="9" name="Picture 2" descr="http://ikio.irk.ru/wp-content/uploads/2016/05/C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643182"/>
            <a:ext cx="1214446" cy="121444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14348" y="3857628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САЙТ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ЦИК РОССИИ</a:t>
            </a:r>
            <a:endParaRPr lang="ru-RU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14612" y="3857628"/>
            <a:ext cx="371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САЙТ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ИЗБИРАТЕЛЬНОЙ КОМИССИИ</a:t>
            </a:r>
            <a:b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</a:br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РЕСПУБЛИКИ ХАКАСИЯ</a:t>
            </a:r>
            <a:endParaRPr lang="ru-RU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pic>
        <p:nvPicPr>
          <p:cNvPr id="12" name="Picture 4" descr="http://moziru.com/images/telephone-clipart-emergency-contact-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5072074"/>
            <a:ext cx="1571636" cy="157163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928926" y="5072074"/>
            <a:ext cx="51435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PT Sans" pitchFamily="34" charset="-52"/>
              </a:rPr>
              <a:t>ИНФОРМАЦИОННО-СПРАВОЧНЫЙ ЦЕНТР ЦИК РОССИИ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PT Sans" pitchFamily="34" charset="-52"/>
              </a:rPr>
              <a:t>8 800 707 2018</a:t>
            </a:r>
          </a:p>
        </p:txBody>
      </p:sp>
      <p:pic>
        <p:nvPicPr>
          <p:cNvPr id="14" name="Picture 7" descr="C:\Users\Dima\Desktop\123.t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594" t="50459"/>
          <a:stretch>
            <a:fillRect/>
          </a:stretch>
        </p:blipFill>
        <p:spPr bwMode="auto">
          <a:xfrm>
            <a:off x="6000760" y="2500306"/>
            <a:ext cx="1308811" cy="100013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929454" y="2571744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PT Sans" pitchFamily="34" charset="-52"/>
              </a:rPr>
              <a:t>ТИК</a:t>
            </a:r>
            <a:endParaRPr lang="ru-RU" sz="2000" b="1" dirty="0">
              <a:solidFill>
                <a:srgbClr val="003300"/>
              </a:solidFill>
              <a:latin typeface="PT Sans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58082" y="3143248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PT Sans" pitchFamily="34" charset="-52"/>
              </a:rPr>
              <a:t>УИК</a:t>
            </a:r>
            <a:endParaRPr lang="ru-RU" sz="20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72462" y="4143380"/>
            <a:ext cx="769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800000"/>
                </a:solidFill>
                <a:latin typeface="PT Sans" pitchFamily="34" charset="-52"/>
              </a:rPr>
              <a:t>МФЦ</a:t>
            </a:r>
            <a:endParaRPr lang="ru-RU" sz="20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2643182"/>
            <a:ext cx="118201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21" name="Picture 2" descr="http://upprb.bashkortostan.ru/upload/iblock/76f/0_13d898_f8c9a32a_orig.jpg"/>
          <p:cNvPicPr>
            <a:picLocks noChangeAspect="1" noChangeArrowheads="1"/>
          </p:cNvPicPr>
          <p:nvPr/>
        </p:nvPicPr>
        <p:blipFill>
          <a:blip r:embed="rId7" cstate="print"/>
          <a:srcRect l="19711" r="14995" b="4130"/>
          <a:stretch>
            <a:fillRect/>
          </a:stretch>
        </p:blipFill>
        <p:spPr bwMode="auto">
          <a:xfrm>
            <a:off x="7215206" y="3857628"/>
            <a:ext cx="870023" cy="785818"/>
          </a:xfrm>
          <a:prstGeom prst="rect">
            <a:avLst/>
          </a:prstGeom>
          <a:noFill/>
        </p:spPr>
      </p:pic>
      <p:pic>
        <p:nvPicPr>
          <p:cNvPr id="15" name="Picture 6" descr="C:\Users\Dima\Desktop\123.tif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4193" t="55555" r="52691" b="1852"/>
          <a:stretch>
            <a:fillRect/>
          </a:stretch>
        </p:blipFill>
        <p:spPr bwMode="auto">
          <a:xfrm>
            <a:off x="6643702" y="3143248"/>
            <a:ext cx="1130584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357166"/>
            <a:ext cx="5275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PT Sans" pitchFamily="34" charset="-52"/>
              </a:rPr>
              <a:t>ПОРЯДОК ПОДАЧИ ЗАЯВЛЕНИЯ</a:t>
            </a:r>
            <a:endParaRPr lang="ru-RU" sz="28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pic>
        <p:nvPicPr>
          <p:cNvPr id="3" name="Picture 2" descr="https://sch9asha.educhel.ru/uploads/5000/20577/section/335367/Kak-oformit-statju-na-sajte-chtoby-ona-prinosila-polzu_(1).png?15060558810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42852"/>
            <a:ext cx="1285884" cy="12858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214546" y="2786058"/>
            <a:ext cx="6357982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Обратиться лично с паспортом</a:t>
            </a:r>
          </a:p>
          <a:p>
            <a:pPr algn="ctr"/>
            <a:r>
              <a:rPr lang="ru-RU" b="1" u="sng" dirty="0" smtClean="0">
                <a:latin typeface="PT Sans" pitchFamily="34" charset="-52"/>
              </a:rPr>
              <a:t>с 31 января по 12 марта 2018 г.  </a:t>
            </a:r>
            <a:r>
              <a:rPr lang="ru-RU" b="1" dirty="0" smtClean="0">
                <a:latin typeface="PT Sans" pitchFamily="34" charset="-52"/>
              </a:rPr>
              <a:t>в любую ТИК, МФЦ</a:t>
            </a:r>
          </a:p>
          <a:p>
            <a:pPr algn="ctr"/>
            <a:r>
              <a:rPr lang="ru-RU" b="1" u="sng" dirty="0" smtClean="0">
                <a:latin typeface="PT Sans" pitchFamily="34" charset="-52"/>
              </a:rPr>
              <a:t>с 25 февраля по 12 марта 2018 г. </a:t>
            </a:r>
            <a:r>
              <a:rPr lang="ru-RU" b="1" dirty="0" smtClean="0">
                <a:latin typeface="PT Sans" pitchFamily="34" charset="-52"/>
              </a:rPr>
              <a:t> в любую УИК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785786" y="2643182"/>
            <a:ext cx="1214446" cy="1071570"/>
          </a:xfrm>
          <a:prstGeom prst="strip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800000"/>
                </a:solidFill>
                <a:latin typeface="PT Sans" pitchFamily="34" charset="-52"/>
              </a:rPr>
              <a:t>2</a:t>
            </a:r>
            <a:endParaRPr lang="ru-RU" sz="44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>
            <a:off x="785786" y="1428736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1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14546" y="1571612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Найти избирательный участок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по месту нахождения в день выборов</a:t>
            </a:r>
            <a:endParaRPr lang="ru-RU" b="1" dirty="0">
              <a:latin typeface="PT Sans" pitchFamily="34" charset="-52"/>
            </a:endParaRPr>
          </a:p>
        </p:txBody>
      </p:sp>
      <p:pic>
        <p:nvPicPr>
          <p:cNvPr id="2050" name="Picture 2" descr="http://www.birojs.lv/global/uploads/images/products/2-11-454.bg.jpg"/>
          <p:cNvPicPr>
            <a:picLocks noChangeAspect="1" noChangeArrowheads="1"/>
          </p:cNvPicPr>
          <p:nvPr/>
        </p:nvPicPr>
        <p:blipFill>
          <a:blip r:embed="rId3" cstate="print"/>
          <a:srcRect l="15930" t="18584" r="17697" b="17698"/>
          <a:stretch>
            <a:fillRect/>
          </a:stretch>
        </p:blipFill>
        <p:spPr bwMode="auto">
          <a:xfrm>
            <a:off x="714348" y="4286256"/>
            <a:ext cx="1071570" cy="102870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42844" y="5357826"/>
            <a:ext cx="20954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Инвалиды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и </a:t>
            </a:r>
            <a:r>
              <a:rPr lang="ru-RU" b="1" dirty="0" err="1" smtClean="0">
                <a:solidFill>
                  <a:srgbClr val="002060"/>
                </a:solidFill>
                <a:latin typeface="PT Sans" pitchFamily="34" charset="-52"/>
              </a:rPr>
              <a:t>маломобильные</a:t>
            </a:r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избиратели</a:t>
            </a:r>
            <a:endParaRPr lang="ru-RU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1928794" y="4214818"/>
            <a:ext cx="5500726" cy="1143008"/>
          </a:xfrm>
          <a:prstGeom prst="homePlat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Устно, письменно или через социального работника обратиться в ближайшую ТИК  или УИК с просьбой предоставить возможность подать заявление дома</a:t>
            </a:r>
            <a:endParaRPr lang="ru-RU" dirty="0"/>
          </a:p>
        </p:txBody>
      </p:sp>
      <p:pic>
        <p:nvPicPr>
          <p:cNvPr id="16" name="Picture 7" descr="C:\Users\Dima\Desktop\123.t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594" t="50459"/>
          <a:stretch>
            <a:fillRect/>
          </a:stretch>
        </p:blipFill>
        <p:spPr bwMode="auto">
          <a:xfrm>
            <a:off x="7125920" y="3929066"/>
            <a:ext cx="1308811" cy="1000132"/>
          </a:xfrm>
          <a:prstGeom prst="rect">
            <a:avLst/>
          </a:prstGeom>
          <a:noFill/>
        </p:spPr>
      </p:pic>
      <p:pic>
        <p:nvPicPr>
          <p:cNvPr id="17" name="Picture 6" descr="C:\Users\Dima\Desktop\123.t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4193" t="55555" r="52691" b="1852"/>
          <a:stretch>
            <a:fillRect/>
          </a:stretch>
        </p:blipFill>
        <p:spPr bwMode="auto">
          <a:xfrm>
            <a:off x="7768862" y="4572008"/>
            <a:ext cx="1130584" cy="928694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8054614" y="4000504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300"/>
                </a:solidFill>
                <a:latin typeface="PT Sans" pitchFamily="34" charset="-52"/>
              </a:rPr>
              <a:t>ТИК</a:t>
            </a:r>
            <a:endParaRPr lang="ru-RU" sz="2000" b="1" dirty="0">
              <a:solidFill>
                <a:srgbClr val="003300"/>
              </a:solidFill>
              <a:latin typeface="PT Sans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83242" y="4572008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PT Sans" pitchFamily="34" charset="-52"/>
              </a:rPr>
              <a:t>УИК</a:t>
            </a:r>
            <a:endParaRPr lang="ru-RU" sz="20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357166"/>
            <a:ext cx="5275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PT Sans" pitchFamily="34" charset="-52"/>
              </a:rPr>
              <a:t>ПОРЯДОК ПОДАЧИ ЗАЯВЛЕНИЯ</a:t>
            </a:r>
            <a:endParaRPr lang="ru-RU" sz="28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pic>
        <p:nvPicPr>
          <p:cNvPr id="3" name="Picture 2" descr="https://sch9asha.educhel.ru/uploads/5000/20577/section/335367/Kak-oformit-statju-na-sajte-chtoby-ona-prinosila-polzu_(1).png?15060558810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42852"/>
            <a:ext cx="1285884" cy="12858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214546" y="2786058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В указанные сроки обратиться лично с паспортом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 в любую ТИК, МФЦ или любую УИК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785786" y="2643182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2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>
            <a:off x="785786" y="1428736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1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14546" y="1571612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Найти избирательный участок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по месту нахождения в день выборов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214546" y="4000504"/>
            <a:ext cx="6357982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Заполнить заявление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20" name="Штриховая стрелка вправо 19"/>
          <p:cNvSpPr/>
          <p:nvPr/>
        </p:nvSpPr>
        <p:spPr>
          <a:xfrm>
            <a:off x="785786" y="3857628"/>
            <a:ext cx="1214446" cy="1071570"/>
          </a:xfrm>
          <a:prstGeom prst="strip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800000"/>
                </a:solidFill>
                <a:latin typeface="PT Sans" pitchFamily="34" charset="-52"/>
              </a:rPr>
              <a:t>3</a:t>
            </a:r>
            <a:endParaRPr lang="ru-RU" sz="44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C:\Users\Dima\Desktop\Безымянный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42852"/>
            <a:ext cx="4486794" cy="6394112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4286248" y="142852"/>
            <a:ext cx="4643470" cy="4714908"/>
          </a:xfrm>
          <a:prstGeom prst="roundRect">
            <a:avLst>
              <a:gd name="adj" fmla="val 3640"/>
            </a:avLst>
          </a:prstGeom>
          <a:solidFill>
            <a:schemeClr val="lt1">
              <a:alpha val="0"/>
            </a:schemeClr>
          </a:solidFill>
          <a:ln w="508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6248" y="4857760"/>
            <a:ext cx="4643470" cy="1785950"/>
          </a:xfrm>
          <a:prstGeom prst="roundRect">
            <a:avLst>
              <a:gd name="adj" fmla="val 3640"/>
            </a:avLst>
          </a:prstGeom>
          <a:solidFill>
            <a:schemeClr val="lt1">
              <a:alpha val="0"/>
            </a:schemeClr>
          </a:solidFill>
          <a:ln w="50800">
            <a:solidFill>
              <a:srgbClr val="8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285720" y="500042"/>
            <a:ext cx="3214710" cy="857256"/>
          </a:xfrm>
          <a:prstGeom prst="wedgeRoundRectCallout">
            <a:avLst>
              <a:gd name="adj1" fmla="val 70595"/>
              <a:gd name="adj2" fmla="val -3267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PT Sans" pitchFamily="34" charset="-52"/>
              </a:rPr>
              <a:t>ОСНОВНАЯ ЧАСТЬ</a:t>
            </a:r>
            <a:endParaRPr lang="ru-RU" sz="2400" b="1" dirty="0">
              <a:latin typeface="PT Sans" pitchFamily="34" charset="-52"/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285720" y="4857760"/>
            <a:ext cx="3214710" cy="857256"/>
          </a:xfrm>
          <a:prstGeom prst="wedgeRoundRectCallout">
            <a:avLst>
              <a:gd name="adj1" fmla="val 70595"/>
              <a:gd name="adj2" fmla="val -32679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PT Sans" pitchFamily="34" charset="-52"/>
              </a:rPr>
              <a:t>ОТРЫВНОЙ</a:t>
            </a:r>
            <a:br>
              <a:rPr lang="ru-RU" sz="2400" b="1" dirty="0" smtClean="0">
                <a:latin typeface="PT Sans" pitchFamily="34" charset="-52"/>
              </a:rPr>
            </a:br>
            <a:r>
              <a:rPr lang="ru-RU" sz="2400" b="1" dirty="0" smtClean="0">
                <a:latin typeface="PT Sans" pitchFamily="34" charset="-52"/>
              </a:rPr>
              <a:t>ТАЛОН</a:t>
            </a:r>
            <a:endParaRPr lang="ru-RU" sz="2400" b="1" dirty="0">
              <a:latin typeface="PT Sans" pitchFamily="34" charset="-52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5720" y="1357298"/>
            <a:ext cx="3214710" cy="785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Остается в пункте подачи заявления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5720" y="5715016"/>
            <a:ext cx="3214710" cy="78581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Передается избирателю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357166"/>
            <a:ext cx="5275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PT Sans" pitchFamily="34" charset="-52"/>
              </a:rPr>
              <a:t>ПОРЯДОК ПОДАЧИ ЗАЯВЛЕНИЯ</a:t>
            </a:r>
            <a:endParaRPr lang="ru-RU" sz="28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pic>
        <p:nvPicPr>
          <p:cNvPr id="3" name="Picture 2" descr="https://sch9asha.educhel.ru/uploads/5000/20577/section/335367/Kak-oformit-statju-na-sajte-chtoby-ona-prinosila-polzu_(1).png?15060558810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42852"/>
            <a:ext cx="1285884" cy="12858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214546" y="2786058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В указанные сроки обратиться лично с паспортом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 в любую ТИК, МФЦ или любую УИК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785786" y="2643182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2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>
            <a:off x="785786" y="1428736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1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14546" y="1571612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Найти избирательный участок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по месту нахождения в день выборов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214546" y="4000504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Заполнить заявление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20" name="Штриховая стрелка вправо 19"/>
          <p:cNvSpPr/>
          <p:nvPr/>
        </p:nvSpPr>
        <p:spPr>
          <a:xfrm>
            <a:off x="785786" y="3857628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3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14546" y="5143512"/>
            <a:ext cx="6357982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Забрать и сохранить отрывной талон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12" name="Штриховая стрелка вправо 11"/>
          <p:cNvSpPr/>
          <p:nvPr/>
        </p:nvSpPr>
        <p:spPr>
          <a:xfrm>
            <a:off x="785786" y="5000636"/>
            <a:ext cx="1214446" cy="1071570"/>
          </a:xfrm>
          <a:prstGeom prst="strip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800000"/>
                </a:solidFill>
                <a:latin typeface="PT Sans" pitchFamily="34" charset="-52"/>
              </a:rPr>
              <a:t>4</a:t>
            </a:r>
            <a:endParaRPr lang="ru-RU" sz="44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3309" t="65755" r="8455" b="6250"/>
          <a:stretch>
            <a:fillRect/>
          </a:stretch>
        </p:blipFill>
        <p:spPr bwMode="auto">
          <a:xfrm>
            <a:off x="285720" y="2285992"/>
            <a:ext cx="8572528" cy="153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1285852" y="3286124"/>
            <a:ext cx="5643602" cy="714380"/>
          </a:xfrm>
          <a:prstGeom prst="roundRect">
            <a:avLst/>
          </a:prstGeom>
          <a:solidFill>
            <a:schemeClr val="lt1">
              <a:alpha val="0"/>
            </a:schemeClr>
          </a:solidFill>
          <a:ln w="508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309" t="9765" r="8455" b="66797"/>
          <a:stretch>
            <a:fillRect/>
          </a:stretch>
        </p:blipFill>
        <p:spPr bwMode="auto">
          <a:xfrm>
            <a:off x="357158" y="1357298"/>
            <a:ext cx="857252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374583" y="214290"/>
            <a:ext cx="6563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PT Sans" pitchFamily="34" charset="-52"/>
              </a:rPr>
              <a:t>ПОРЯДОК ПОДАЧИ ЗАЯВЛЕНИЯ В ЭЛЕКТРОННОМ ВИДЕ</a:t>
            </a:r>
            <a:endParaRPr lang="ru-RU" sz="20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00298" y="714356"/>
            <a:ext cx="4286280" cy="57150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PT Sans" pitchFamily="34" charset="-52"/>
              </a:rPr>
              <a:t>с 31 января по 12 марта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1714480" y="4143380"/>
            <a:ext cx="927891" cy="803678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PT Sans" pitchFamily="34" charset="-52"/>
              </a:rPr>
              <a:t>1</a:t>
            </a:r>
            <a:endParaRPr lang="ru-RU" sz="28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57488" y="4214818"/>
            <a:ext cx="357190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PT Sans" pitchFamily="34" charset="-52"/>
              </a:rPr>
              <a:t>Регистрация </a:t>
            </a:r>
            <a:endParaRPr lang="ru-RU" sz="1400" b="1" dirty="0">
              <a:latin typeface="PT Sans" pitchFamily="34" charset="-52"/>
            </a:endParaRPr>
          </a:p>
        </p:txBody>
      </p:sp>
      <p:sp>
        <p:nvSpPr>
          <p:cNvPr id="15" name="Штриховая стрелка вправо 14"/>
          <p:cNvSpPr/>
          <p:nvPr/>
        </p:nvSpPr>
        <p:spPr>
          <a:xfrm>
            <a:off x="2143108" y="4929198"/>
            <a:ext cx="927891" cy="803678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PT Sans" pitchFamily="34" charset="-52"/>
              </a:rPr>
              <a:t>2</a:t>
            </a:r>
            <a:endParaRPr lang="ru-RU" sz="28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86116" y="5000636"/>
            <a:ext cx="357190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PT Sans" pitchFamily="34" charset="-52"/>
              </a:rPr>
              <a:t>Автоматизированная проверка достоверности сведений </a:t>
            </a:r>
            <a:endParaRPr lang="ru-RU" sz="1400" b="1" dirty="0">
              <a:latin typeface="PT Sans" pitchFamily="34" charset="-52"/>
            </a:endParaRPr>
          </a:p>
        </p:txBody>
      </p:sp>
      <p:sp>
        <p:nvSpPr>
          <p:cNvPr id="17" name="Штриховая стрелка вправо 16"/>
          <p:cNvSpPr/>
          <p:nvPr/>
        </p:nvSpPr>
        <p:spPr>
          <a:xfrm>
            <a:off x="2571736" y="5715016"/>
            <a:ext cx="927891" cy="803678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PT Sans" pitchFamily="34" charset="-52"/>
              </a:rPr>
              <a:t>3</a:t>
            </a:r>
            <a:endParaRPr lang="ru-RU" sz="28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714744" y="5786454"/>
            <a:ext cx="357190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PT Sans" pitchFamily="34" charset="-52"/>
              </a:rPr>
              <a:t>Заполнение заявления, печать его части </a:t>
            </a:r>
            <a:br>
              <a:rPr lang="ru-RU" sz="1400" b="1" dirty="0" smtClean="0">
                <a:latin typeface="PT Sans" pitchFamily="34" charset="-52"/>
              </a:rPr>
            </a:br>
            <a:r>
              <a:rPr lang="ru-RU" sz="1400" b="1" dirty="0" smtClean="0">
                <a:latin typeface="PT Sans" pitchFamily="34" charset="-52"/>
              </a:rPr>
              <a:t>с информацией об избирательном участке по месту нахождения</a:t>
            </a:r>
            <a:endParaRPr lang="ru-RU" sz="1400" b="1" dirty="0">
              <a:latin typeface="PT Sans" pitchFamily="34" charset="-52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22930" y="714356"/>
            <a:ext cx="22493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800000"/>
                </a:solidFill>
                <a:latin typeface="PT Sans" pitchFamily="34" charset="-52"/>
              </a:rPr>
              <a:t>ВАЖНО</a:t>
            </a:r>
            <a:endParaRPr lang="ru-RU" sz="48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pic>
        <p:nvPicPr>
          <p:cNvPr id="22530" name="Picture 2" descr="http://www.lenina45.ru/images/iStock_000016534056Medium%20(1).jpg"/>
          <p:cNvPicPr>
            <a:picLocks noChangeAspect="1" noChangeArrowheads="1"/>
          </p:cNvPicPr>
          <p:nvPr/>
        </p:nvPicPr>
        <p:blipFill>
          <a:blip r:embed="rId2" cstate="print"/>
          <a:srcRect l="12186" t="9756" r="12258" b="12195"/>
          <a:stretch>
            <a:fillRect/>
          </a:stretch>
        </p:blipFill>
        <p:spPr bwMode="auto">
          <a:xfrm>
            <a:off x="2394104" y="142852"/>
            <a:ext cx="1785950" cy="1843561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785786" y="2357430"/>
            <a:ext cx="7643866" cy="3500462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PT Sans" pitchFamily="34" charset="-52"/>
              </a:rPr>
              <a:t>Заявление подается только один раз! Предупреждение об этом есть в бланке. Если гражданин подал несколько заявлений, действительным считается только первое. Остальные, более поздние заявления, учитываться не будут!</a:t>
            </a:r>
          </a:p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5337" y="214290"/>
            <a:ext cx="5761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PT Sans" pitchFamily="34" charset="-52"/>
              </a:rPr>
              <a:t>ПОРЯДОК ПОДАЧИ СПЕЦИАЛЬНОГО ЗАЯВЛЕНИЯ</a:t>
            </a:r>
            <a:endParaRPr lang="ru-RU" sz="20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43042" y="785794"/>
            <a:ext cx="5857916" cy="57150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PT Sans" pitchFamily="34" charset="-52"/>
              </a:rPr>
              <a:t>с 13 марта до 14:00 час. 17 марта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214546" y="2786058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Обратиться лично с паспортом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 </a:t>
            </a:r>
            <a:r>
              <a:rPr lang="ru-RU" sz="2800" b="1" dirty="0" smtClean="0">
                <a:solidFill>
                  <a:srgbClr val="800000"/>
                </a:solidFill>
                <a:latin typeface="PT Sans" pitchFamily="34" charset="-52"/>
              </a:rPr>
              <a:t>в УИК ПО МЕСТУ РЕГИСТРАЦИИ </a:t>
            </a:r>
            <a:endParaRPr lang="ru-RU" sz="28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14" name="Штриховая стрелка вправо 13"/>
          <p:cNvSpPr/>
          <p:nvPr/>
        </p:nvSpPr>
        <p:spPr>
          <a:xfrm>
            <a:off x="785786" y="2643182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2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9" name="Штриховая стрелка вправо 18"/>
          <p:cNvSpPr/>
          <p:nvPr/>
        </p:nvSpPr>
        <p:spPr>
          <a:xfrm>
            <a:off x="785786" y="1428736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1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14546" y="1571612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Найти избирательный участок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по месту нахождения в день выборов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214546" y="4000504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Заполнить специальное заявление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22" name="Штриховая стрелка вправо 21"/>
          <p:cNvSpPr/>
          <p:nvPr/>
        </p:nvSpPr>
        <p:spPr>
          <a:xfrm>
            <a:off x="785786" y="3857628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3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142852"/>
            <a:ext cx="4671407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428596" y="428604"/>
            <a:ext cx="2857520" cy="1000132"/>
          </a:xfrm>
          <a:prstGeom prst="wedgeRoundRectCallout">
            <a:avLst>
              <a:gd name="adj1" fmla="val 73932"/>
              <a:gd name="adj2" fmla="val -4237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Специальная марка, гарантирующая защиту заявления от подделки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5337" y="214290"/>
            <a:ext cx="5761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PT Sans" pitchFamily="34" charset="-52"/>
              </a:rPr>
              <a:t>ПОРЯДОК ПОДАЧИ СПЕЦИАЛЬНОГО ЗАЯВЛЕНИЯ</a:t>
            </a:r>
            <a:endParaRPr lang="ru-RU" sz="20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43042" y="785794"/>
            <a:ext cx="5857916" cy="57150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PT Sans" pitchFamily="34" charset="-52"/>
              </a:rPr>
              <a:t>с 13 марта до 14:00 час. 17 марта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214546" y="2786058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Обратиться лично с паспортом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 </a:t>
            </a:r>
            <a:r>
              <a:rPr lang="ru-RU" sz="2800" b="1" dirty="0" smtClean="0">
                <a:solidFill>
                  <a:srgbClr val="800000"/>
                </a:solidFill>
                <a:latin typeface="PT Sans" pitchFamily="34" charset="-52"/>
              </a:rPr>
              <a:t>в УИК ПО МЕСТУ РЕГИСТРАЦИИ </a:t>
            </a:r>
            <a:endParaRPr lang="ru-RU" sz="28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14" name="Штриховая стрелка вправо 13"/>
          <p:cNvSpPr/>
          <p:nvPr/>
        </p:nvSpPr>
        <p:spPr>
          <a:xfrm>
            <a:off x="785786" y="2643182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2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9" name="Штриховая стрелка вправо 18"/>
          <p:cNvSpPr/>
          <p:nvPr/>
        </p:nvSpPr>
        <p:spPr>
          <a:xfrm>
            <a:off x="785786" y="1428736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1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14546" y="1571612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Найти избирательный участок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по месту нахождения в день выборов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214546" y="4000504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Заполнить специальное заявление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22" name="Штриховая стрелка вправо 21"/>
          <p:cNvSpPr/>
          <p:nvPr/>
        </p:nvSpPr>
        <p:spPr>
          <a:xfrm>
            <a:off x="785786" y="3857628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3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14546" y="5143512"/>
            <a:ext cx="6357982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Забрать конверт со специальным заявлением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785786" y="5000636"/>
            <a:ext cx="1214446" cy="1071570"/>
          </a:xfrm>
          <a:prstGeom prst="strip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4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1538" y="214290"/>
            <a:ext cx="7776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PT Sans" pitchFamily="34" charset="-52"/>
              </a:rPr>
              <a:t>ПОРЯДОК ГОЛОСОВАНИЯ ИЗБИРАТЕЛЕЙ, ПОДАВШИХ ЗАЯВЛЕНИЕ</a:t>
            </a:r>
            <a:endParaRPr lang="ru-RU" sz="20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pic>
        <p:nvPicPr>
          <p:cNvPr id="26626" name="Picture 2" descr="http://inozery.ru/upload/resizeproxy/720_/1915b9d776d6c1c75ef085a52b5debfa.jpg?1508415396"/>
          <p:cNvPicPr>
            <a:picLocks noChangeAspect="1" noChangeArrowheads="1"/>
          </p:cNvPicPr>
          <p:nvPr/>
        </p:nvPicPr>
        <p:blipFill>
          <a:blip r:embed="rId2" cstate="print"/>
          <a:srcRect l="21968" t="7988" r="14126" b="14792"/>
          <a:stretch>
            <a:fillRect/>
          </a:stretch>
        </p:blipFill>
        <p:spPr bwMode="auto">
          <a:xfrm>
            <a:off x="285720" y="0"/>
            <a:ext cx="945911" cy="857232"/>
          </a:xfrm>
          <a:prstGeom prst="rect">
            <a:avLst/>
          </a:prstGeom>
          <a:noFill/>
        </p:spPr>
      </p:pic>
      <p:pic>
        <p:nvPicPr>
          <p:cNvPr id="26628" name="Picture 4" descr="https://image.freepik.com/free-icon/no-translate-detected_318-39677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357422" y="928670"/>
            <a:ext cx="928694" cy="92869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286116" y="1142984"/>
            <a:ext cx="4224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800000"/>
                </a:solidFill>
                <a:latin typeface="PT Sans" pitchFamily="34" charset="-52"/>
              </a:rPr>
              <a:t>ИЗБИРАТЕЛЬ, ПОДАВШИЙ ЗАЯВЛЕНИЕ 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  <a:latin typeface="PT Sans" pitchFamily="34" charset="-52"/>
              </a:rPr>
              <a:t>В ПЕРИОД С 31 ЯНВАРЯ ПО 12 МАРТА</a:t>
            </a:r>
            <a:endParaRPr lang="ru-RU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000232" y="3500438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Извещает члена УИК, что им подавалось заявление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о включении в список избирателей на данном избирательном участке</a:t>
            </a:r>
            <a:endParaRPr lang="ru-RU" sz="28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17" name="Штриховая стрелка вправо 16"/>
          <p:cNvSpPr/>
          <p:nvPr/>
        </p:nvSpPr>
        <p:spPr>
          <a:xfrm>
            <a:off x="571472" y="3357562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2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8" name="Штриховая стрелка вправо 17"/>
          <p:cNvSpPr/>
          <p:nvPr/>
        </p:nvSpPr>
        <p:spPr>
          <a:xfrm>
            <a:off x="571472" y="2143116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1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000232" y="2285992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Приходит с паспортом на избирательный участок по месту своего нахождения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(адрес и номер указаны в отрывном талоне)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000232" y="4714884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Предъявляет паспорт, получает избирательный бюллетень, голосует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25" name="Штриховая стрелка вправо 24"/>
          <p:cNvSpPr/>
          <p:nvPr/>
        </p:nvSpPr>
        <p:spPr>
          <a:xfrm>
            <a:off x="571472" y="4572008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3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1538" y="214290"/>
            <a:ext cx="7776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PT Sans" pitchFamily="34" charset="-52"/>
              </a:rPr>
              <a:t>ПОРЯДОК ГОЛОСОВАНИЯ ИЗБИРАТЕЛЕЙ, ПОДАВШИХ ЗАЯВЛЕНИЕ</a:t>
            </a:r>
            <a:endParaRPr lang="ru-RU" sz="20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pic>
        <p:nvPicPr>
          <p:cNvPr id="26626" name="Picture 2" descr="http://inozery.ru/upload/resizeproxy/720_/1915b9d776d6c1c75ef085a52b5debfa.jpg?1508415396"/>
          <p:cNvPicPr>
            <a:picLocks noChangeAspect="1" noChangeArrowheads="1"/>
          </p:cNvPicPr>
          <p:nvPr/>
        </p:nvPicPr>
        <p:blipFill>
          <a:blip r:embed="rId2" cstate="print"/>
          <a:srcRect l="21968" t="7988" r="14126" b="14792"/>
          <a:stretch>
            <a:fillRect/>
          </a:stretch>
        </p:blipFill>
        <p:spPr bwMode="auto">
          <a:xfrm>
            <a:off x="285720" y="0"/>
            <a:ext cx="945911" cy="857232"/>
          </a:xfrm>
          <a:prstGeom prst="rect">
            <a:avLst/>
          </a:prstGeom>
          <a:noFill/>
        </p:spPr>
      </p:pic>
      <p:pic>
        <p:nvPicPr>
          <p:cNvPr id="26628" name="Picture 4" descr="https://image.freepik.com/free-icon/no-translate-detected_318-39677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428728" y="1000108"/>
            <a:ext cx="928694" cy="92869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478205" y="1142984"/>
            <a:ext cx="5840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800000"/>
                </a:solidFill>
                <a:latin typeface="PT Sans" pitchFamily="34" charset="-52"/>
              </a:rPr>
              <a:t>ИЗБИРАТЕЛЬ, ПОДАВШИЙ СПЕЦИАЛЬНОЕ ЗАЯВЛЕНИЕ 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  <a:latin typeface="PT Sans" pitchFamily="34" charset="-52"/>
              </a:rPr>
              <a:t>В ПЕРИОД С 13 МАРТА ДО 14</a:t>
            </a:r>
            <a:r>
              <a:rPr lang="ru-RU" b="1" dirty="0" smtClean="0">
                <a:solidFill>
                  <a:srgbClr val="800000"/>
                </a:solidFill>
                <a:latin typeface="PT Sans" pitchFamily="34" charset="-52"/>
                <a:sym typeface="Wingdings" pitchFamily="2" charset="2"/>
              </a:rPr>
              <a:t>:00 ЧАСОВ 17 МАРТА</a:t>
            </a:r>
            <a:endParaRPr lang="ru-RU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000232" y="3500438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Предъявляет паспорт и специальное заявление члену УИК </a:t>
            </a:r>
            <a:endParaRPr lang="ru-RU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17" name="Штриховая стрелка вправо 16"/>
          <p:cNvSpPr/>
          <p:nvPr/>
        </p:nvSpPr>
        <p:spPr>
          <a:xfrm>
            <a:off x="571472" y="3357562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2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8" name="Штриховая стрелка вправо 17"/>
          <p:cNvSpPr/>
          <p:nvPr/>
        </p:nvSpPr>
        <p:spPr>
          <a:xfrm>
            <a:off x="571472" y="2143116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1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000232" y="2285992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Приходит с паспортом на избирательный участок по месту своего нахождения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(адрес и номер указаны в специальном заявлении)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000232" y="4714884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Включается в дополнительный список избирателей, получает избирательный бюллетень, голосует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25" name="Штриховая стрелка вправо 24"/>
          <p:cNvSpPr/>
          <p:nvPr/>
        </p:nvSpPr>
        <p:spPr>
          <a:xfrm>
            <a:off x="571472" y="4572008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3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357290" y="285728"/>
            <a:ext cx="6447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PT Sans" pitchFamily="34" charset="-52"/>
              </a:rPr>
              <a:t>ИЗБИРАТЕЛИ, 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PT Sans" pitchFamily="34" charset="-52"/>
              </a:rPr>
              <a:t>НЕ ИМЕЮЩИЕ РЕГИСТРАЦИИ ПО МЕСТУ ЖИТЕЛЬСТВА</a:t>
            </a:r>
            <a:endParaRPr lang="ru-RU" sz="20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pic>
        <p:nvPicPr>
          <p:cNvPr id="4" name="Picture 2" descr="http://www.lenina45.ru/images/iStock_000016534056Medium%20(1).jpg"/>
          <p:cNvPicPr>
            <a:picLocks noChangeAspect="1" noChangeArrowheads="1"/>
          </p:cNvPicPr>
          <p:nvPr/>
        </p:nvPicPr>
        <p:blipFill>
          <a:blip r:embed="rId2" cstate="print"/>
          <a:srcRect l="12186" t="9756" r="12258" b="12195"/>
          <a:stretch>
            <a:fillRect/>
          </a:stretch>
        </p:blipFill>
        <p:spPr bwMode="auto">
          <a:xfrm>
            <a:off x="500034" y="357166"/>
            <a:ext cx="536748" cy="554062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714348" y="1357298"/>
            <a:ext cx="2714644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ВАРИАНТ 1</a:t>
            </a:r>
            <a:endParaRPr lang="ru-RU" sz="32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58" y="2500306"/>
            <a:ext cx="3286148" cy="40005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Подать заявление о включении в список избирателей по месту нахождения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 31 января по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12 марта 2018 года</a:t>
            </a:r>
          </a:p>
          <a:p>
            <a:pPr algn="ctr"/>
            <a:r>
              <a:rPr lang="ru-RU" sz="2000" b="1" dirty="0" smtClean="0"/>
              <a:t>(за исключением специального заявления)</a:t>
            </a:r>
            <a:endParaRPr lang="ru-RU" sz="20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86446" y="1357298"/>
            <a:ext cx="2714644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ВАРИАНТ 2</a:t>
            </a:r>
            <a:endParaRPr lang="ru-RU" sz="32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00694" y="2500306"/>
            <a:ext cx="3286148" cy="400052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 день выборов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18 марта 2018 года</a:t>
            </a:r>
          </a:p>
          <a:p>
            <a:pPr algn="ctr"/>
            <a:r>
              <a:rPr lang="ru-RU" sz="2000" b="1" dirty="0" smtClean="0"/>
              <a:t>проголосовать на</a:t>
            </a:r>
          </a:p>
          <a:p>
            <a:pPr algn="ctr"/>
            <a:r>
              <a:rPr lang="ru-RU" sz="2000" b="1" dirty="0" smtClean="0"/>
              <a:t>избирательном участке, определенном  Избирательной комиссией </a:t>
            </a:r>
            <a:r>
              <a:rPr lang="ru-RU" sz="2000" b="1" dirty="0" smtClean="0"/>
              <a:t>Республики </a:t>
            </a:r>
            <a:r>
              <a:rPr lang="ru-RU" sz="2000" b="1" dirty="0" smtClean="0"/>
              <a:t>Хакасия для голосования избирателей, не имеющих регистрации по месту жительства    </a:t>
            </a:r>
            <a:endParaRPr lang="ru-RU" sz="2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868" y="2214554"/>
            <a:ext cx="504817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  <a:latin typeface="PT Sans" pitchFamily="34" charset="-52"/>
              </a:rPr>
              <a:t>ВОЗМОЖНЫЕ </a:t>
            </a:r>
          </a:p>
          <a:p>
            <a:pPr algn="ctr"/>
            <a:r>
              <a:rPr lang="ru-RU" sz="6000" b="1" dirty="0" smtClean="0">
                <a:solidFill>
                  <a:srgbClr val="0070C0"/>
                </a:solidFill>
                <a:latin typeface="PT Sans" pitchFamily="34" charset="-52"/>
              </a:rPr>
              <a:t>СИТУАЦИИ</a:t>
            </a:r>
            <a:endParaRPr lang="ru-RU" sz="6000" b="1" dirty="0">
              <a:solidFill>
                <a:srgbClr val="0070C0"/>
              </a:solidFill>
              <a:latin typeface="PT Sans" pitchFamily="34" charset="-52"/>
            </a:endParaRPr>
          </a:p>
        </p:txBody>
      </p:sp>
      <p:pic>
        <p:nvPicPr>
          <p:cNvPr id="29698" name="Picture 2" descr="http://narpmphoenix.com/wp-content/uploads/TP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00108"/>
            <a:ext cx="2802013" cy="4357718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image.freepik.com/free-icon/no-translate-detected_318-48676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7692" b="7691"/>
          <a:stretch>
            <a:fillRect/>
          </a:stretch>
        </p:blipFill>
        <p:spPr bwMode="auto">
          <a:xfrm>
            <a:off x="928662" y="357166"/>
            <a:ext cx="1500154" cy="1269376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571736" y="285728"/>
            <a:ext cx="5715040" cy="164307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СИТУАЦИЯ 1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Избиратель подал заявление или специальное заявление о включении в список избирателей по месту нахождения, но обстоятельства изменились,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 и он остался по месту регистрации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00232" y="3429000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Обратиться к члену УИК, объяснить ситуацию, показать отрывной талон или специальное заявление</a:t>
            </a:r>
            <a:endParaRPr lang="ru-RU" sz="28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5" name="Штриховая стрелка вправо 4"/>
          <p:cNvSpPr/>
          <p:nvPr/>
        </p:nvSpPr>
        <p:spPr>
          <a:xfrm>
            <a:off x="571472" y="3286124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2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571472" y="2143116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1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00232" y="2285992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Прийти с паспортом на избирательный участок по месту регистрации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000232" y="4572008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Члены УИК в течение 2 часов проведут проверку, что избиратель не голосовал на избирательном участке, указанном в заявлении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>
            <a:off x="571472" y="4429132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3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00232" y="5715016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При подтверждении этой информации избиратель включается в дополнительный список избирателей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и получает избирательный бюллетень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571472" y="5572140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4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image.freepik.com/free-icon/no-translate-detected_318-48676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7692" b="7691"/>
          <a:stretch>
            <a:fillRect/>
          </a:stretch>
        </p:blipFill>
        <p:spPr bwMode="auto">
          <a:xfrm>
            <a:off x="928662" y="357166"/>
            <a:ext cx="1500154" cy="1269376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571736" y="285728"/>
            <a:ext cx="5715040" cy="164307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T Sans" pitchFamily="34" charset="-52"/>
              </a:rPr>
              <a:t>СИТУАЦИЯ 2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В день голосования избиратель прибыл на избирательный участок по месту нахождения, указанный в отрывном талоне или распечатанной части заявления, однако выяснилось, что в списке избирателей его нет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928794" y="2643182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Предъявить паспорт, отрывной талон или распечатанную часть заявления</a:t>
            </a:r>
            <a:endParaRPr lang="ru-RU" sz="2800" b="1" dirty="0">
              <a:solidFill>
                <a:srgbClr val="800000"/>
              </a:solidFill>
              <a:latin typeface="PT Sans" pitchFamily="34" charset="-52"/>
            </a:endParaRPr>
          </a:p>
        </p:txBody>
      </p:sp>
      <p:sp>
        <p:nvSpPr>
          <p:cNvPr id="5" name="Штриховая стрелка вправо 4"/>
          <p:cNvSpPr/>
          <p:nvPr/>
        </p:nvSpPr>
        <p:spPr>
          <a:xfrm>
            <a:off x="571472" y="3643314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2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571472" y="2500306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1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28794" y="3714752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Члены УИК в течение 2 часов проведут проверку, подавалось ли избирателем заявление о включении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в список избирателей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>
            <a:off x="571472" y="4786322"/>
            <a:ext cx="1214446" cy="1071570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PT Sans" pitchFamily="34" charset="-52"/>
              </a:rPr>
              <a:t>3</a:t>
            </a:r>
            <a:endParaRPr lang="ru-RU" sz="4400" b="1" dirty="0">
              <a:solidFill>
                <a:srgbClr val="002060"/>
              </a:solidFill>
              <a:latin typeface="PT Sans" pitchFamily="34" charset="-52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28794" y="4857760"/>
            <a:ext cx="635798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T Sans" pitchFamily="34" charset="-52"/>
              </a:rPr>
              <a:t>При подтверждении этой информации избиратель включается в дополнительный список избирателей </a:t>
            </a:r>
          </a:p>
          <a:p>
            <a:pPr algn="ctr"/>
            <a:r>
              <a:rPr lang="ru-RU" b="1" dirty="0" smtClean="0">
                <a:latin typeface="PT Sans" pitchFamily="34" charset="-52"/>
              </a:rPr>
              <a:t>и получает избирательный бюллетень</a:t>
            </a:r>
            <a:endParaRPr lang="ru-RU" b="1" dirty="0">
              <a:latin typeface="PT Sans" pitchFamily="34" charset="-52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4" name="Picture 2" descr="C:\Users\Dima\Desktop\Макеты ИРД\Логотип\LogoElection.jpg"/>
          <p:cNvPicPr>
            <a:picLocks noChangeAspect="1" noChangeArrowheads="1"/>
          </p:cNvPicPr>
          <p:nvPr/>
        </p:nvPicPr>
        <p:blipFill>
          <a:blip r:embed="rId2" cstate="print"/>
          <a:srcRect l="2208" r="5780" b="3125"/>
          <a:stretch>
            <a:fillRect/>
          </a:stretch>
        </p:blipFill>
        <p:spPr bwMode="auto">
          <a:xfrm>
            <a:off x="-1" y="54864"/>
            <a:ext cx="9144001" cy="6803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775</Words>
  <Application>Microsoft Office PowerPoint</Application>
  <PresentationFormat>Экран (4:3)</PresentationFormat>
  <Paragraphs>196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Dima</dc:creator>
  <cp:lastModifiedBy>Тогочаков</cp:lastModifiedBy>
  <cp:revision>87</cp:revision>
  <dcterms:created xsi:type="dcterms:W3CDTF">2017-12-07T14:48:47Z</dcterms:created>
  <dcterms:modified xsi:type="dcterms:W3CDTF">2017-12-27T10:34:54Z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