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77" r:id="rId2"/>
    <p:sldId id="260" r:id="rId3"/>
    <p:sldId id="276" r:id="rId4"/>
    <p:sldId id="257" r:id="rId5"/>
    <p:sldId id="279" r:id="rId6"/>
    <p:sldId id="281" r:id="rId7"/>
    <p:sldId id="284" r:id="rId8"/>
    <p:sldId id="285" r:id="rId9"/>
    <p:sldId id="282" r:id="rId10"/>
    <p:sldId id="286" r:id="rId11"/>
    <p:sldId id="28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06" autoAdjust="0"/>
  </p:normalViewPr>
  <p:slideViewPr>
    <p:cSldViewPr>
      <p:cViewPr varScale="1">
        <p:scale>
          <a:sx n="109" d="100"/>
          <a:sy n="109" d="100"/>
        </p:scale>
        <p:origin x="-16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97832-5FDE-4DB4-8B27-61601A3742F3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90224-5364-432A-96F3-55080AE75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rofkadrovik.ru/upload/medialibrary/97d/97d174cd34287b237d1b8fbc32f0137c.docx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024B0CA4432F76C7FCF5394F238907E7BB0F1D19CFBC1A3783810ADF96BE1725E2B7811780D408375CC1C13B07B4797F28B6C3F33990255d5BBF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642918"/>
            <a:ext cx="72866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основных изменениях в Трудовой кодекс Российской Федерации, касающихся охраны труда, и вступающих в силу с 1 марта 2022 года.</a:t>
            </a:r>
            <a:endParaRPr lang="ru-RU" sz="40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1538" y="428604"/>
          <a:ext cx="7143800" cy="5606935"/>
        </p:xfrm>
        <a:graphic>
          <a:graphicData uri="http://schemas.openxmlformats.org/drawingml/2006/table">
            <a:tbl>
              <a:tblPr/>
              <a:tblGrid>
                <a:gridCol w="5476913"/>
                <a:gridCol w="1666887"/>
              </a:tblGrid>
              <a:tr h="5087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Изменения в Трудовом кодексе с  01 марта 2022 года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Статья ТК РФ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78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Новый формат самопроверок — самостоятельное обследование по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чек-листам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: работодатель самостоятельно оценивает уровень соблюдения требований трудового законодательства с возможностью принять декларацию соответствия по результатам самопроверки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22 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48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434356"/>
                          </a:solidFill>
                          <a:latin typeface="Times New Roman"/>
                          <a:ea typeface="Times New Roman"/>
                        </a:rPr>
                        <a:t>Обязанность руководителю организации отстранить персонал от выполнения должностных обязанностей, либо не допускать работника вовсе, если тот не применяет СИЗ, которые ему были выданы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76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434356"/>
                          </a:solidFill>
                          <a:latin typeface="Times New Roman"/>
                          <a:ea typeface="Times New Roman"/>
                        </a:rPr>
                        <a:t>На время прохождения медосмотра и обязательного </a:t>
                      </a:r>
                      <a:r>
                        <a:rPr lang="ru-RU" sz="1600" dirty="0" err="1">
                          <a:solidFill>
                            <a:srgbClr val="434356"/>
                          </a:solidFill>
                          <a:latin typeface="Times New Roman"/>
                          <a:ea typeface="Times New Roman"/>
                        </a:rPr>
                        <a:t>психосвидетельствования</a:t>
                      </a:r>
                      <a:r>
                        <a:rPr lang="ru-RU" sz="1600" dirty="0">
                          <a:solidFill>
                            <a:srgbClr val="434356"/>
                          </a:solidFill>
                          <a:latin typeface="Times New Roman"/>
                          <a:ea typeface="Times New Roman"/>
                        </a:rPr>
                        <a:t> за персоналом сохраняется должность и средний заработок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185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434356"/>
                          </a:solidFill>
                          <a:latin typeface="Times New Roman"/>
                          <a:ea typeface="Times New Roman"/>
                        </a:rPr>
                        <a:t>Охрана труда (Х раздел)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209-231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2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Ограничение применения труда женщин на работах с вредными и (или) опасными условиями труда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253</a:t>
                      </a:r>
                    </a:p>
                  </a:txBody>
                  <a:tcPr marL="66550" marR="66550" marT="88734" marB="887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714357"/>
            <a:ext cx="77153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Самообследование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новый формат самостоятельной проверки.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Работодатель вправе получить декларацию соблюдения обязательных требований, если по факту самостоятельного обследования он получит высокую оценку. Ее необходимо будет направить в контрольный (надзорный) орган для регистрации и размещения на официальном сайте.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Срок действия декларации — 1-3 года.</a:t>
            </a:r>
          </a:p>
          <a:p>
            <a:endParaRPr lang="ru-RU" b="1" dirty="0" smtClean="0"/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Важно!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 обнаружении во время внеплановой проверки ГИТ нарушений норм ОТ или передачи во время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самообследования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недостоверных фактов, декларация аннулируется.</a:t>
            </a:r>
          </a:p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самообследования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прописаны 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/>
              </a:rPr>
              <a:t> ст. 51 №248-ФЗ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ст. 22 Трудового кодекса раздела 10 «охрана труда».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285729"/>
          <a:ext cx="8643998" cy="6357981"/>
        </p:xfrm>
        <a:graphic>
          <a:graphicData uri="http://schemas.openxmlformats.org/drawingml/2006/table">
            <a:tbl>
              <a:tblPr/>
              <a:tblGrid>
                <a:gridCol w="4359603"/>
                <a:gridCol w="4284395"/>
              </a:tblGrid>
              <a:tr h="3215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Действующая редакция Х раздела ТК РФ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989" marR="45989" marT="45989" marB="4598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Редакция с 1 марта 2022 года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989" marR="45989" marT="45989" marB="4598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D72"/>
                    </a:solidFill>
                  </a:tcPr>
                </a:tc>
              </a:tr>
              <a:tr h="14451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33. Общие положения (ст. 209 — 210)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209. Основные понятия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210. Основные направления государственной политики в области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5989" marR="45989" marT="45989" marB="459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33. Общие положения (ст.209-210)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209. Основные понятия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209.1. Основные принципы обеспечения безопасности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210. Основные направления государственной политики в области охраны труда</a:t>
                      </a:r>
                    </a:p>
                  </a:txBody>
                  <a:tcPr marL="45989" marR="45989" marT="45989" marB="459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12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34. Требования охраны труда (ст. 211 — 215)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211. Государственные нормативные требования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212. Обязанности работодателя по обеспечению безопасных условий и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213. Медицинские осмотры некоторых категорий работников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214. Обязанности работника в области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215. Соответствие производственных объектов и продукции государственным нормативным требованиям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5989" marR="45989" marT="45989" marB="459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34. Государственное управление охраной труда и требования охраны труда (ст.211-213.1)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211. Государственные нормативные требования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211.1. Полномочия Правительства Российской Федерации в области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211.2. Полномочия федеральных органов исполнительной власти в области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211.3. Полномочия органов исполнительной власти субъектов Российской Федерации в области охраны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212. Государственные нормативные требования охраны труда и национальные стандарты безопасности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213. Государственная экспертиза условий труда.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213.1. Соответствие зданий, сооружений, оборудования, технологических процессов и материалов государственным нормативным требованиям охраны труда.</a:t>
                      </a:r>
                    </a:p>
                  </a:txBody>
                  <a:tcPr marL="45989" marR="45989" marT="45989" marB="459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142852"/>
          <a:ext cx="8572560" cy="5806978"/>
        </p:xfrm>
        <a:graphic>
          <a:graphicData uri="http://schemas.openxmlformats.org/drawingml/2006/table">
            <a:tbl>
              <a:tblPr/>
              <a:tblGrid>
                <a:gridCol w="4143404"/>
                <a:gridCol w="4429156"/>
              </a:tblGrid>
              <a:tr h="2892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Действующая редакция Х раздела ТК РФ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989" marR="45989" marT="45989" marB="4598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Редакция с 1 марта 2022 года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989" marR="45989" marT="45989" marB="4598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D72"/>
                    </a:solidFill>
                  </a:tcPr>
                </a:tc>
              </a:tr>
              <a:tr h="22087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35. Организация охраны труда (ст. 216 — 218)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216. Государственное управление охраной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216.1. Государственная экспертиза условий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217. Служба охраны труда в организации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218. Комитеты (комиссии) по охране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35. Права и обязанности работодателя и работников в области охраны труда (ст.214-216.2)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214. Обязанности работодателя в области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2142. Права работодателя в области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215. Обязанности работника в области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216. Права работника в области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216.1. Гарантии права работников на труд в условиях, соответствующих требованиям охраны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27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36. Обеспечение прав работников на охрану труда (ст. 219 — 231)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219. Право работника на труд в условиях, отвечающих требованиям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220. Гарантии права работников на труд в условиях, соответствующих требованиям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221. Обеспечение работников средствами индивидуальной защиты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222. Выдача молока и лечебно-профилактического питания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223. Санитарно-бытовое обслуживание и медицинское обеспечение работников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224. Дополнительные гарантии охраны труда отдельным категориям работников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225. Обучение в области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36. Управление охраной труда (ст.217-231)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217. Система управления охраной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218. Профессиональные риски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219. Обучение по охране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220. Медицинские осмотры некоторых категорий работников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221. Обеспечение работников средствами индивидуальной защиты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222. Обеспечение работников молоком или другими равноценными пищевыми продуктами, лечебно-профилактическим питанием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223. Служба охраны труда у работодателя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224. Комитеты (комиссии) по охране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Статья 225. Финансирование мероприятий по улучшению условий и охраны труда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285729"/>
          <a:ext cx="8643998" cy="5896872"/>
        </p:xfrm>
        <a:graphic>
          <a:graphicData uri="http://schemas.openxmlformats.org/drawingml/2006/table">
            <a:tbl>
              <a:tblPr/>
              <a:tblGrid>
                <a:gridCol w="4359603"/>
                <a:gridCol w="4284395"/>
              </a:tblGrid>
              <a:tr h="364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Действующая редакция Х раздела ТК РФ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989" marR="45989" marT="45989" marB="4598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Редакция с 1 марта 2022 года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989" marR="45989" marT="45989" marB="4598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D72"/>
                    </a:solidFill>
                  </a:tcPr>
                </a:tc>
              </a:tr>
              <a:tr h="52074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Глава отсутствует</a:t>
                      </a:r>
                      <a:endParaRPr lang="ru-RU" sz="1400" dirty="0">
                        <a:solidFill>
                          <a:schemeClr val="accent3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989" marR="45989" marT="45989" marB="4598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Глава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36.1. Расследование, оформление (рассмотрение), учет микроповреждений (микротравм), несчастных случаев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226. Микроповреждения (микротравмы)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227. Несчастные случаи, подлежащие расследованию и учету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228. Обязанности работодателя при несчастном случае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228.1. Порядок извещения о несчастных случаях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229. Порядок формирования комиссий по расследованию несчастных случаев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229.1. Сроки расследования несчастных случаев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229.2. Порядок проведения расследования несчастных случаев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229.3. Проведение расследования несчастных случаев государственными инспекторами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230. Порядок оформления материалов расследования несчастных случаев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230.1. Порядок регистрации и учета несчастных случаев на производстве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Статья 231. Рассмотрение разногласий по вопросам расследования, оформления и учета несчастных случаев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71480"/>
            <a:ext cx="828680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Статья 209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Опасность 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потенциальный источник нанесения вреда, представляющий угрозу жизни и (или) здоровью работника в процессе трудовой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Средство индивидуальной защиты 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средство, используемое для предотвращения или уменьшения воздействия на работника вредных и (или) опасных производственных факторов, особых температурных условий, а также для защиты от загрязнения.</a:t>
            </a:r>
          </a:p>
          <a:p>
            <a:pPr algn="just"/>
            <a:endParaRPr lang="ru-RU" sz="20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Средства коллективной защиты 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технические средства защиты работников, конструктивно и (или) функционально связанные с производственным оборудованием, производственным процессом, производственным зданием (помещением), производственной площадкой, производственной зоной, рабочим местом (рабочими местами) и используемые для предотвращения или уменьшения воздействия на работников вредных и (или) опасных производственных факторов.</a:t>
            </a:r>
          </a:p>
          <a:p>
            <a:pPr algn="just"/>
            <a:endParaRPr lang="ru-RU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71480"/>
            <a:ext cx="828680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Статья 209.1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Основными принципами обеспечения безопасности труда являются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предупреждение и профилактика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опасностей – реализация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мероприятий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по улучшению условий труда, включая ликвидацию или снижение уровней профессиональных рисков или недопущение повышения их уровней, с соблюдением приоритетности реализации таких мероприятий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минимизация повреждения здоровья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работников - 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меры, обеспечивающие постоянную готовность к локализации (минимизации) и ликвидации последствий реализации профессиональных рисков.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71480"/>
            <a:ext cx="828680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Новые права и обязанности работодателя по ОТ</a:t>
            </a:r>
          </a:p>
          <a:p>
            <a:endParaRPr lang="ru-RU" sz="14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Обязанности: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выявление опасностей и профессиональных рисков, их регулярный анализ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тдельно обучать работников правилам применения СИЗ;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запрещение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работы в опасных условиях.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Права: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документооборот по охране труда можно будет вести в электронном виде;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контролировать безопасность на производстве с помощью дистанционных устройств, хранить полученную информацию;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давать доступ к наблюдению и базам электронных документов органам государственного надзора.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71480"/>
            <a:ext cx="828680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Статья 216.1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Новые права работников:</a:t>
            </a:r>
          </a:p>
          <a:p>
            <a:pPr algn="just"/>
            <a:endParaRPr lang="ru-RU" sz="24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запрет на работу в опасных условиях с приостановкой деятельности до проведения СОУТ или оценки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профрисков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результаты, которой подтверждают снижение класса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опасности;</a:t>
            </a:r>
          </a:p>
          <a:p>
            <a:pPr algn="just"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объявлять простой с сохранением средней зарплаты всем сотрудникам, которых работодатель не может обеспечить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право знать установлены ли на его рабочем месте видеокамеры и прочие устройства дистанционного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контроля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85794"/>
            <a:ext cx="707236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Порядок расследования микротравм:</a:t>
            </a:r>
          </a:p>
          <a:p>
            <a:pPr lvl="0" algn="just" fontAlgn="base"/>
            <a:endParaRPr lang="ru-RU" dirty="0" smtClean="0"/>
          </a:p>
          <a:p>
            <a:pPr lvl="0" algn="just" fontAlgn="base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уведомление о получении микротравмы;</a:t>
            </a:r>
          </a:p>
          <a:p>
            <a:pPr lvl="0" algn="just" fontAlgn="base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проведение расследования в течение суток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(возможно продление на 2 календарных дня);</a:t>
            </a:r>
          </a:p>
          <a:p>
            <a:pPr lvl="0" algn="just" fontAlgn="base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составление справки «О возникновении причин и обстоятельств, приведших к возникновению микротравмы работника»;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регистрация микротравмы в соответствующем журнале.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4386</TotalTime>
  <Words>1146</Words>
  <PresentationFormat>Экран (4:3)</PresentationFormat>
  <Paragraphs>145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Республиканская трехсторонняя комиссия по регулированию социально-трудовых отношений</dc:title>
  <dc:creator>Дарья Ю. Арыштаева</dc:creator>
  <cp:lastModifiedBy>209-4</cp:lastModifiedBy>
  <cp:revision>67</cp:revision>
  <dcterms:created xsi:type="dcterms:W3CDTF">2018-04-23T03:46:54Z</dcterms:created>
  <dcterms:modified xsi:type="dcterms:W3CDTF">2021-10-18T07:29:48Z</dcterms:modified>
</cp:coreProperties>
</file>