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74" r:id="rId6"/>
    <p:sldId id="275" r:id="rId7"/>
    <p:sldId id="276" r:id="rId8"/>
    <p:sldId id="267" r:id="rId9"/>
    <p:sldId id="268" r:id="rId10"/>
    <p:sldId id="269" r:id="rId11"/>
    <p:sldId id="273" r:id="rId12"/>
    <p:sldId id="277" r:id="rId13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4873565-E5EC-4ACA-9DBC-30C0C6B59531}" type="datetime1">
              <a:rPr lang="ru-RU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222C9C-82E4-4D19-BC93-868FC61D334C}" type="datetime1">
              <a:rPr lang="ru-RU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967FE1-52D2-4E1D-87C6-B8A6CEDB5B8F}" type="datetime1">
              <a:rPr lang="ru-RU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15E3D1-78CD-4905-91DC-0ED0E7EA4832}" type="datetime1">
              <a:rPr lang="ru-RU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D9E78-CC44-42B1-89D2-C0D0C978E11F}" type="datetime1">
              <a:rPr lang="ru-RU"/>
              <a:t>21.10.2022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6C4EE44-76FA-4BEC-A3A0-C481FAAF3F13}" type="datetime1">
              <a:rPr lang="ru-RU"/>
              <a:t>21.10.2022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866F71C-8362-4AE9-BB0E-8A6A22724BB3}" type="datetime1">
              <a:rPr lang="ru-RU"/>
              <a:t>21.10.2022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2F94AB-EEDC-4E4A-87ED-B20AB1737FEB}" type="datetime1">
              <a:rPr lang="ru-RU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6A5DA77-72DB-4855-B94D-3F9BFAC85A34}" type="datetime1">
              <a:rPr lang="ru-RU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781E20E-581E-4D21-A780-DCA34D436B3F}" type="datetime1">
              <a:rPr lang="ru-RU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8F9070-3883-4262-A339-AAA875365BF0}" type="datetime1">
              <a:rPr lang="ru-RU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EE641B-640C-47F4-8499-8A289A6BA756}" type="datetime1">
              <a:rPr lang="ru-RU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815117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260A605-7760-43E6-728D-78A25A6245CE}" type="slidenum">
              <a:rPr lang="ru-RU"/>
              <a:t>1</a:t>
            </a:fld>
            <a:endParaRPr lang="ru-RU"/>
          </a:p>
        </p:txBody>
      </p:sp>
      <p:pic>
        <p:nvPicPr>
          <p:cNvPr id="1308503253" name="Picture 3" descr="C:\Users\Пользователь\Desktop\26-02-2019_13-39-28\Безымянный-2_Монтажная область 1.jpg"/>
          <p:cNvPicPr>
            <a:picLocks noChangeAspect="1" noChangeArrowheads="1"/>
          </p:cNvPicPr>
          <p:nvPr/>
        </p:nvPicPr>
        <p:blipFill>
          <a:blip r:embed="rId2"/>
          <a:srcRect b="37738"/>
          <a:stretch/>
        </p:blipFill>
        <p:spPr bwMode="auto">
          <a:xfrm>
            <a:off x="9450" y="0"/>
            <a:ext cx="9137700" cy="6941989"/>
          </a:xfrm>
          <a:prstGeom prst="rect">
            <a:avLst/>
          </a:prstGeom>
          <a:noFill/>
        </p:spPr>
      </p:pic>
      <p:sp>
        <p:nvSpPr>
          <p:cNvPr id="1899393116" name="Прямоугольник 4"/>
          <p:cNvSpPr/>
          <p:nvPr/>
        </p:nvSpPr>
        <p:spPr bwMode="auto">
          <a:xfrm>
            <a:off x="0" y="2276869"/>
            <a:ext cx="7629319" cy="2225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Cambria"/>
              </a:rPr>
              <a:t>МЕРЫ ПОДДЕРЖКИ </a:t>
            </a:r>
          </a:p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Cambria"/>
              </a:rPr>
              <a:t>малого и среднего предпринимательства</a:t>
            </a:r>
          </a:p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Cambria"/>
              </a:rPr>
              <a:t> в рамках полномочий</a:t>
            </a:r>
            <a:endParaRPr/>
          </a:p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Cambria"/>
              </a:rPr>
              <a:t>Министерства экономического развития Республики Хакасия </a:t>
            </a:r>
            <a:endParaRPr/>
          </a:p>
        </p:txBody>
      </p:sp>
      <p:sp>
        <p:nvSpPr>
          <p:cNvPr id="775301967" name="TextBox 5"/>
          <p:cNvSpPr txBox="1"/>
          <p:nvPr/>
        </p:nvSpPr>
        <p:spPr bwMode="auto">
          <a:xfrm>
            <a:off x="7234092" y="6077610"/>
            <a:ext cx="391159" cy="457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ru-RU" sz="2400" b="1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</a:rPr>
              <a:t>М</a:t>
            </a:r>
            <a:endParaRPr/>
          </a:p>
        </p:txBody>
      </p:sp>
      <p:pic>
        <p:nvPicPr>
          <p:cNvPr id="1489744364" name="Рисунок 1" descr="лого Минэк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8812" y="17371"/>
            <a:ext cx="1523999" cy="8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549223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2147243505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310494450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55ECE1-7DCA-D6A2-8A8A-437A07A936D3}" type="slidenum">
              <a:rPr lang="ru-RU">
                <a:solidFill>
                  <a:schemeClr val="tx1"/>
                </a:solidFill>
              </a:rPr>
              <a:t>2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078347689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Меры поддержки инвестиционной деятельности  в сфере промышленности</a:t>
            </a:r>
          </a:p>
        </p:txBody>
      </p:sp>
      <p:sp>
        <p:nvSpPr>
          <p:cNvPr id="2087607101" name="Прямоугольник 6"/>
          <p:cNvSpPr/>
          <p:nvPr/>
        </p:nvSpPr>
        <p:spPr bwMode="auto">
          <a:xfrm>
            <a:off x="107503" y="1124743"/>
            <a:ext cx="9036531" cy="2240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500" b="1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Министерство экономического развития Республики  Хакасия </a:t>
            </a:r>
          </a:p>
          <a:p>
            <a:pPr lvl="0" algn="ctr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indent="450214" algn="ctr">
              <a:defRPr/>
            </a:pPr>
            <a:endParaRPr lang="ru-RU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60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60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60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graphicFrame>
        <p:nvGraphicFramePr>
          <p:cNvPr id="873858206" name="Таблица 2"/>
          <p:cNvGraphicFramePr>
            <a:graphicFrameLocks/>
          </p:cNvGraphicFramePr>
          <p:nvPr/>
        </p:nvGraphicFramePr>
        <p:xfrm>
          <a:off x="84177" y="1772815"/>
          <a:ext cx="9016209" cy="2839717"/>
        </p:xfrm>
        <a:graphic>
          <a:graphicData uri="http://schemas.openxmlformats.org/drawingml/2006/table">
            <a:tbl>
              <a:tblPr firstRow="1" bandRow="1"/>
              <a:tblGrid>
                <a:gridCol w="2967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32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054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Мера поддержки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Условия предоставления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Получатель меры поддержки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Возмещение части затрат промышленным предприятиям, связанных с приобретением нового оборудования (постановление Правительства Республики Хакасия от 25.05.2022 № 287)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200"/>
                        <a:t>Сумма субсидии не более 20% от стоимости оборудования и не более 10 млн рублей на заявителя;</a:t>
                      </a:r>
                      <a:endParaRPr/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Новое оборудование относится к классам 26 (</a:t>
                      </a:r>
                      <a:r>
                        <a:rPr lang="ru-RU" sz="1200"/>
                        <a:t>Оборудование компьютерное, электронное и оптическое</a:t>
                      </a: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), 27 (Оборудование электрическое) и 28 (</a:t>
                      </a:r>
                      <a:r>
                        <a:rPr lang="ru-RU" sz="1200"/>
                        <a:t>Машины и оборудование, не включенные в другие группировки)</a:t>
                      </a: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 (за исключением подкласса 28.3) ОКПД2 и поставлено на учет не ранее года подачи заявления на предоставление субсидии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/>
                        <a:t>Промышленные предприятия Республики Хакасия, вид  экономической деятельности которых относится к сферам ведения Минпромторга России (Раздел С «Обрабатывающие производства», за исключением классов 10 (производство пищевых продуктов), 11 (производство напитков), 12 (производство табачных изделий), 18 (деятельность полиграфическая и копирование носителей), 19 (производства кокса и нефтепродуктов), 24.46 (производство ядерного топлива)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392500017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3"/>
          <a:srcRect r="5590"/>
          <a:stretch/>
        </p:blipFill>
        <p:spPr bwMode="auto">
          <a:xfrm>
            <a:off x="30459" y="21876"/>
            <a:ext cx="9123716" cy="7051315"/>
          </a:xfrm>
          <a:prstGeom prst="rect">
            <a:avLst/>
          </a:prstGeom>
          <a:noFill/>
        </p:spPr>
      </p:pic>
      <p:pic>
        <p:nvPicPr>
          <p:cNvPr id="2023732052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43610" y="-58600"/>
            <a:ext cx="9144000" cy="1183344"/>
          </a:xfrm>
          <a:prstGeom prst="rect">
            <a:avLst/>
          </a:prstGeom>
          <a:noFill/>
        </p:spPr>
      </p:pic>
      <p:sp>
        <p:nvSpPr>
          <p:cNvPr id="1383600811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558372642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BC99A42-74F4-BE0A-9CE8-4E8E22B2A2E8}" type="slidenum">
              <a:rPr lang="ru-RU">
                <a:solidFill>
                  <a:schemeClr val="tx1"/>
                </a:solidFill>
              </a:rPr>
              <a:t>2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3343029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/>
              <a:t>Поддержка инвестиционной деятельности в сфере промышленности</a:t>
            </a:r>
          </a:p>
        </p:txBody>
      </p:sp>
      <p:sp>
        <p:nvSpPr>
          <p:cNvPr id="350266557" name="TextBox 350266556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060457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30459" y="21876"/>
            <a:ext cx="9123716" cy="7051315"/>
          </a:xfrm>
          <a:prstGeom prst="rect">
            <a:avLst/>
          </a:prstGeom>
          <a:noFill/>
        </p:spPr>
      </p:pic>
      <p:pic>
        <p:nvPicPr>
          <p:cNvPr id="23594440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477049841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94337399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0584A8-B792-400D-94EF-5D275C9758D5}" type="slidenum">
              <a:rPr lang="ru-RU">
                <a:solidFill>
                  <a:schemeClr val="tx1"/>
                </a:solidFill>
              </a:rPr>
              <a:t>3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57464489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Меры поддержки инвестиционной деятельности  в сфере промышленности</a:t>
            </a:r>
          </a:p>
        </p:txBody>
      </p:sp>
      <p:sp>
        <p:nvSpPr>
          <p:cNvPr id="935443082" name="Прямоугольник 6"/>
          <p:cNvSpPr/>
          <p:nvPr/>
        </p:nvSpPr>
        <p:spPr bwMode="auto">
          <a:xfrm>
            <a:off x="107503" y="908719"/>
            <a:ext cx="9036531" cy="2240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500" b="1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Министерство экономического развития Республики  Хакасия </a:t>
            </a:r>
          </a:p>
          <a:p>
            <a:pPr lvl="0" algn="ctr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indent="450214" algn="ctr">
              <a:defRPr/>
            </a:pPr>
            <a:endParaRPr lang="ru-RU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60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60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60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graphicFrame>
        <p:nvGraphicFramePr>
          <p:cNvPr id="140246179" name="Таблица 2"/>
          <p:cNvGraphicFramePr>
            <a:graphicFrameLocks/>
          </p:cNvGraphicFramePr>
          <p:nvPr/>
        </p:nvGraphicFramePr>
        <p:xfrm>
          <a:off x="84177" y="1412775"/>
          <a:ext cx="9016209" cy="5141646"/>
        </p:xfrm>
        <a:graphic>
          <a:graphicData uri="http://schemas.openxmlformats.org/drawingml/2006/table">
            <a:tbl>
              <a:tblPr firstRow="1" bandRow="1"/>
              <a:tblGrid>
                <a:gridCol w="2543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04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121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36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Мера поддержки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Условия предоставления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Получатель меры поддержки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50487">
                <a:tc>
                  <a:txBody>
                    <a:bodyPr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Предоставление в аренду земельного участка без проведения торгов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объем инвестиций в сфере туризма – от 8 млн руб</a:t>
                      </a:r>
                    </a:p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в сфере обрабатывающих производств (за исключением металлургического производства), информации и связи – 15 млн руб</a:t>
                      </a:r>
                    </a:p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в сфере добычи полезных ископаемых, транспортировки и хранения – 1 млрд руб</a:t>
                      </a:r>
                    </a:p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иные отрасли – 50 млн. руб.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/>
                        <a:t>Юридические лица, зарегистрированные  на территории Республики Хакасия, либо имеет филиал, местонахождением которого является Республика Хакасия в соответствии со сведениями из Единого государственного  реестра юридических лиц.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3441">
                <a:tc>
                  <a:txBody>
                    <a:bodyPr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Приоритетный инвестиционный 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общая сумма инвестиций в форме капитальных вложений, предусмотренная инвестиционным проектом, должна быть не менее 15 миллионов рублей при условии осуществления инвестиций в форме капитальных вложений в срок, не превышающий трех лет со дня включения инвестиционного проекта в перечень приоритетных инвестиционных проектов;       </a:t>
                      </a:r>
                      <a:endParaRPr/>
                    </a:p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в течение срока реализации инвестиционного проекта уровень среднемесячной заработной платы в расчете на одного работника инвестора должен быть не ниже уровня среднемесячной номинальной начисленной заработной платы в расчете на одного работника по соответствующему виду экономической деятельности в Республике Хакасия.</a:t>
                      </a:r>
                      <a:endParaRPr/>
                    </a:p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endParaRPr lang="ru-RU" sz="1200">
                        <a:latin typeface="Calibri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/>
                        <a:t>Юридические лица и индивидуальные предприниматели, реализующие инвестиционные проект на территории Республики Хакасия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46312385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2043865919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153732877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A74F00F-6B2B-2E54-CD0B-68EED76B66CF}" type="slidenum">
              <a:rPr lang="ru-RU">
                <a:solidFill>
                  <a:schemeClr val="tx1"/>
                </a:solidFill>
              </a:rPr>
              <a:t>3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326359854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/>
              <a:t>Поддержка инвестиционной деятельности в сфере промышленности</a:t>
            </a:r>
          </a:p>
        </p:txBody>
      </p:sp>
      <p:sp>
        <p:nvSpPr>
          <p:cNvPr id="1056704392" name="TextBox 1056704391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24881515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30459" y="21876"/>
            <a:ext cx="9123716" cy="7051315"/>
          </a:xfrm>
          <a:prstGeom prst="rect">
            <a:avLst/>
          </a:prstGeom>
          <a:noFill/>
        </p:spPr>
      </p:pic>
      <p:pic>
        <p:nvPicPr>
          <p:cNvPr id="55751054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263740897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60940182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A6A01F4-AE6D-CD15-95CF-54D6DBC323E1}" type="slidenum">
              <a:rPr lang="ru-RU">
                <a:solidFill>
                  <a:schemeClr val="tx1"/>
                </a:solidFill>
              </a:rPr>
              <a:t>4</a:t>
            </a:fld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794003235" name="Таблиц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8340735"/>
              </p:ext>
            </p:extLst>
          </p:nvPr>
        </p:nvGraphicFramePr>
        <p:xfrm>
          <a:off x="124954" y="1196752"/>
          <a:ext cx="9016209" cy="4759957"/>
        </p:xfrm>
        <a:graphic>
          <a:graphicData uri="http://schemas.openxmlformats.org/drawingml/2006/table">
            <a:tbl>
              <a:tblPr firstRow="1" bandRow="1"/>
              <a:tblGrid>
                <a:gridCol w="20395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525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4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/>
                        <a:t>Мера поддержки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Условия предоставления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Получатель меры поддержки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/>
                        <a:t>Региональный инвестиционный 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r>
                        <a:rPr lang="ru-RU" sz="1200" dirty="0">
                          <a:latin typeface="Calibri"/>
                          <a:ea typeface="Arial"/>
                          <a:cs typeface="Arial"/>
                        </a:rPr>
                        <a:t>объем капитальных вложений, определяющих сумму финансирования регионального инвестиционного проекта, в соответствии с инвестиционной декларацией не может быть менее:                                                                                                                                  </a:t>
                      </a:r>
                      <a:endParaRPr dirty="0"/>
                    </a:p>
                    <a:p>
                      <a:pPr marL="0" indent="0" algn="just">
                        <a:lnSpc>
                          <a:spcPct val="100000"/>
                        </a:lnSpc>
                        <a:buFont typeface="Wingdings"/>
                        <a:buNone/>
                        <a:defRPr/>
                      </a:pPr>
                      <a:r>
                        <a:rPr lang="ru-RU" sz="1200" dirty="0">
                          <a:latin typeface="Calibri"/>
                          <a:ea typeface="Arial"/>
                          <a:cs typeface="Arial"/>
                        </a:rPr>
                        <a:t>а) 50 миллионов рублей при условии осуществления капитальных вложений в срок, не превышающий трех лет со дня включения организации в реестр участников региональных инвестиционных проектов;</a:t>
                      </a:r>
                      <a:endParaRPr dirty="0"/>
                    </a:p>
                    <a:p>
                      <a:pPr marL="0" indent="0" algn="just">
                        <a:lnSpc>
                          <a:spcPct val="100000"/>
                        </a:lnSpc>
                        <a:buFont typeface="Wingdings"/>
                        <a:buNone/>
                        <a:defRPr/>
                      </a:pPr>
                      <a:r>
                        <a:rPr lang="ru-RU" sz="1200" dirty="0">
                          <a:latin typeface="Calibri"/>
                          <a:ea typeface="Arial"/>
                          <a:cs typeface="Arial"/>
                        </a:rPr>
                        <a:t>б) 500 миллионов рублей при условии осуществлении капитальных вложений в срок, не превышающий пяти лет со дня включения организации в реестр участников региональных инвестиционных проектов;</a:t>
                      </a:r>
                      <a:endParaRPr dirty="0"/>
                    </a:p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r>
                        <a:rPr lang="ru-RU" sz="1200" dirty="0">
                          <a:latin typeface="Calibri"/>
                          <a:ea typeface="Arial"/>
                          <a:cs typeface="Arial"/>
                        </a:rPr>
                        <a:t>региональный инвестиционный проект в течение срока его реализации должен обеспечивать положительный бюджетный эффект стимулирующих налоговых льгот налогоплательщика - участника регионального инвестиционного проекта, рассчитанный в соответствии с Законом Республики Хакасия "Об инвестиционной политике в Республике Хакасия".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dirty="0"/>
                        <a:t>Юридические лица, реализующие инвестиционный проект на территории Республики Хакасия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/>
                        <a:t>Компенсация затрат на инфраструктуру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00000"/>
                        </a:lnSpc>
                        <a:buFont typeface="Wingdings"/>
                        <a:buChar char="Ø"/>
                        <a:defRPr/>
                      </a:pPr>
                      <a:r>
                        <a:rPr lang="ru-RU" sz="1200" dirty="0">
                          <a:latin typeface="Calibri"/>
                          <a:ea typeface="Arial"/>
                          <a:cs typeface="Arial"/>
                        </a:rPr>
                        <a:t>стоимость нового инвестиционного проекта не менее 50 млн. рублей;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 dirty="0"/>
                        <a:t>Юридические лица, реализующие инвестиционный проект на территории Республики Хакасия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250870098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59F46FB-A1B0-8469-BA26-E3DED818A2A3}" type="slidenum">
              <a:rPr lang="ru-RU">
                <a:solidFill>
                  <a:schemeClr val="tx1"/>
                </a:solidFill>
              </a:rPr>
              <a:t>4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5146567" name="Прямоугольник 1"/>
          <p:cNvSpPr/>
          <p:nvPr/>
        </p:nvSpPr>
        <p:spPr bwMode="auto">
          <a:xfrm>
            <a:off x="693912" y="329013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/>
              <a:t>Поддержка инвестиционной деятельности в сфере промышленности</a:t>
            </a:r>
          </a:p>
        </p:txBody>
      </p:sp>
      <p:sp>
        <p:nvSpPr>
          <p:cNvPr id="1756347586" name="TextBox 1756347585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0432289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20282" y="21877"/>
            <a:ext cx="9164282" cy="6836121"/>
          </a:xfrm>
          <a:prstGeom prst="rect">
            <a:avLst/>
          </a:prstGeom>
          <a:noFill/>
        </p:spPr>
      </p:pic>
      <p:pic>
        <p:nvPicPr>
          <p:cNvPr id="47174184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0282" y="-274623"/>
            <a:ext cx="9123718" cy="1538368"/>
          </a:xfrm>
          <a:prstGeom prst="rect">
            <a:avLst/>
          </a:prstGeom>
          <a:noFill/>
        </p:spPr>
      </p:pic>
      <p:sp>
        <p:nvSpPr>
          <p:cNvPr id="1342821108" name="Прямоугольник 27"/>
          <p:cNvSpPr/>
          <p:nvPr/>
        </p:nvSpPr>
        <p:spPr bwMode="auto">
          <a:xfrm>
            <a:off x="231948" y="73250"/>
            <a:ext cx="9147240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>
                <a:solidFill>
                  <a:schemeClr val="bg1"/>
                </a:solidFill>
              </a:rPr>
              <a:t>КТО МОЖЕТ СТАТЬ СОЦИАЛЬНЫМ ПРЕДПРИЯТИЕМ (ПРЕДПРИНИМАТЕЛЕМ)</a:t>
            </a:r>
          </a:p>
        </p:txBody>
      </p:sp>
      <p:sp>
        <p:nvSpPr>
          <p:cNvPr id="1641569993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3EA9B8-9010-8092-BA1E-E7AC60B48915}" type="slidenum">
              <a:rPr lang="ru-RU">
                <a:solidFill>
                  <a:schemeClr val="tx1"/>
                </a:solidFill>
              </a:rPr>
              <a:t>5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2030953908" name="TextBox 2030953907"/>
          <p:cNvSpPr txBox="1"/>
          <p:nvPr/>
        </p:nvSpPr>
        <p:spPr bwMode="auto">
          <a:xfrm>
            <a:off x="336040" y="836062"/>
            <a:ext cx="8549610" cy="146307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u="sng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Социальное предприятие</a:t>
            </a:r>
            <a:r>
              <a:rPr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-</a:t>
            </a:r>
            <a:r>
              <a:rPr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субъект МСП,</a:t>
            </a:r>
            <a:r>
              <a:rPr sz="1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осуществляющий деятельность, </a:t>
            </a:r>
          </a:p>
          <a:p>
            <a:pPr algn="ctr">
              <a:defRPr/>
            </a:pPr>
            <a:r>
              <a:rPr sz="1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направленную на достижение общественно полезных целей, </a:t>
            </a:r>
          </a:p>
          <a:p>
            <a:pPr algn="ctr">
              <a:defRPr/>
            </a:pPr>
            <a:r>
              <a:rPr sz="1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решение социальных проблем граждан и общества</a:t>
            </a:r>
            <a:r>
              <a:rPr sz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ctr">
              <a:defRPr/>
            </a:pPr>
            <a:endParaRPr sz="1200">
              <a:solidFill>
                <a:schemeClr val="accent6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endParaRPr sz="1200"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endParaRPr sz="12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82533419" name="TextBox 382533418"/>
          <p:cNvSpPr txBox="1"/>
          <p:nvPr/>
        </p:nvSpPr>
        <p:spPr bwMode="auto">
          <a:xfrm>
            <a:off x="468333" y="1692241"/>
            <a:ext cx="8423114" cy="484635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Для получения поддержки в 2022 году, претенденту необходимо подтвердить осуществление деятельности  (по ИТОГАМ 2021 года)</a:t>
            </a:r>
            <a:r>
              <a:rPr u="sng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br>
              <a:rPr u="sng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u="sng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по одной из следующих категорий</a:t>
            </a:r>
            <a:r>
              <a:rPr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:</a:t>
            </a:r>
          </a:p>
          <a:p>
            <a:pPr algn="just">
              <a:defRPr/>
            </a:pPr>
            <a:r>
              <a:rPr>
                <a:latin typeface="Times New Roman"/>
                <a:ea typeface="Times New Roman"/>
                <a:cs typeface="Times New Roman"/>
              </a:rPr>
              <a:t>1.Обеспечение занятости граждан, отнесенных к категориям социально-уязвимых (инвалиды, пенсионеры, бывшие заключенные и тд).</a:t>
            </a:r>
          </a:p>
          <a:p>
            <a:pPr algn="ctr">
              <a:defRPr/>
            </a:pPr>
            <a:r>
              <a:rPr sz="1200" i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Не менее 50% от штатной численности, но не менее 2-х лиц, относящихся к таким категориям</a:t>
            </a:r>
            <a:endParaRPr sz="1200" i="1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algn="l">
              <a:defRPr/>
            </a:pPr>
            <a:endParaRPr sz="1000"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2. Обеспечение реализации товаров (работ, услуг), произведенных гражданами, отнесенными к категориям социально-уязвимых.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1200" b="0" i="1" u="none" strike="noStrike" cap="none" spc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не менее 50% от всех доходов</a:t>
            </a:r>
            <a:endParaRPr sz="1200" b="0" i="1" u="none" strike="noStrike" cap="none" spc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endParaRPr sz="1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3. Производство товаров (работ, услуг), предназначенных для граждан, отнесенных к категориям социально-уязвимых.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1200" b="0" i="1" u="none" strike="noStrike" cap="none" spc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не менее 50% от всех доходов</a:t>
            </a:r>
            <a:endParaRPr sz="12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endParaRPr sz="1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4. Деятельность должна быть направлена на достижение общественно полезных целей и решение социальных проблем общества (работа с детьми, культурно-просветит. деятельность, реализация юношеской литературы и др.)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1200" b="0" i="1" u="none" strike="noStrike" cap="none" spc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не менее 50% от всех доходов</a:t>
            </a:r>
            <a:endParaRPr sz="1200" b="0" i="1" u="none" strike="noStrike" cap="none" spc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sz="900">
                <a:latin typeface="Times New Roman"/>
                <a:ea typeface="Times New Roman"/>
                <a:cs typeface="Times New Roman"/>
              </a:rPr>
              <a:t/>
            </a:r>
            <a:br>
              <a:rPr sz="900">
                <a:latin typeface="Times New Roman"/>
                <a:ea typeface="Times New Roman"/>
                <a:cs typeface="Times New Roman"/>
              </a:rPr>
            </a:br>
            <a:endParaRPr sz="900" b="0" i="1" u="none" strike="noStrike" cap="none" spc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3363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9158853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20282" y="0"/>
            <a:ext cx="9199917" cy="6836121"/>
          </a:xfrm>
          <a:prstGeom prst="rect">
            <a:avLst/>
          </a:prstGeom>
          <a:noFill/>
        </p:spPr>
      </p:pic>
      <p:pic>
        <p:nvPicPr>
          <p:cNvPr id="1009153579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-1" y="0"/>
            <a:ext cx="9220199" cy="983104"/>
          </a:xfrm>
          <a:prstGeom prst="rect">
            <a:avLst/>
          </a:prstGeom>
          <a:noFill/>
        </p:spPr>
      </p:pic>
      <p:sp>
        <p:nvSpPr>
          <p:cNvPr id="855074880" name="Прямоугольник 27"/>
          <p:cNvSpPr/>
          <p:nvPr/>
        </p:nvSpPr>
        <p:spPr bwMode="auto">
          <a:xfrm>
            <a:off x="20282" y="329014"/>
            <a:ext cx="9147024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</a:rPr>
              <a:t>Поддержка социального предпринимательства</a:t>
            </a:r>
          </a:p>
        </p:txBody>
      </p:sp>
      <p:sp>
        <p:nvSpPr>
          <p:cNvPr id="639284890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C3E726E-B2AC-B64F-1362-3B0906ED6C98}" type="slidenum">
              <a:rPr lang="ru-RU">
                <a:solidFill>
                  <a:schemeClr val="tx1"/>
                </a:solidFill>
              </a:rPr>
              <a:t>6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912574333" name="TextBox 912574332"/>
          <p:cNvSpPr txBox="1"/>
          <p:nvPr/>
        </p:nvSpPr>
        <p:spPr bwMode="auto">
          <a:xfrm>
            <a:off x="591804" y="855486"/>
            <a:ext cx="8334088" cy="5519460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b="1" u="sng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Максимальная</a:t>
            </a:r>
            <a:r>
              <a:rPr b="1" u="sng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b="1" u="sng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сумма</a:t>
            </a:r>
            <a:r>
              <a:rPr b="1" u="sng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b="1" u="sng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гранта</a:t>
            </a:r>
            <a:r>
              <a:rPr b="1" u="sng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- 500 </a:t>
            </a:r>
            <a:r>
              <a:rPr b="1" u="sng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тыс</a:t>
            </a:r>
            <a:r>
              <a:rPr b="1" u="sng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b="1" u="sng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рублей</a:t>
            </a:r>
            <a:r>
              <a:rPr b="1" u="sng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b="1" u="sng" dirty="0"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1400" b="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Грант предоставляется при условии софинансирования социальным предпринимателям</a:t>
            </a:r>
            <a:endParaRPr sz="1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1400" b="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планируемых расходов, связанных с реализацией проекта, в размере не менее 25% от размера планируемых расходов</a:t>
            </a:r>
            <a:endParaRPr sz="1400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Средства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гранта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собственные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средства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algn="ctr">
              <a:defRPr/>
            </a:pP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могут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быть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использованы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заявителем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только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финансовое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обеспечение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следующих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планируемых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расходов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none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600" b="1" u="none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рамках</a:t>
            </a:r>
            <a:r>
              <a:rPr sz="1600" b="1" u="none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none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реализации</a:t>
            </a:r>
            <a:r>
              <a:rPr sz="1600" b="1" u="none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none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проекта</a:t>
            </a:r>
            <a:r>
              <a:rPr sz="1600" b="1" u="none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600" b="1" u="none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основные</a:t>
            </a:r>
            <a:r>
              <a:rPr sz="1600" b="1" u="none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none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1600" b="1" u="none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none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них</a:t>
            </a:r>
            <a:r>
              <a:rPr sz="1600" b="1" u="none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):</a:t>
            </a:r>
            <a:endParaRPr sz="1600" b="1" u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аренда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ремонт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нежилого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помещения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оплата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коммунальных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услуг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marL="283878" indent="-283878" algn="l">
              <a:buFont typeface="Arial"/>
              <a:buChar char="–"/>
              <a:defRPr/>
            </a:pP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аренда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приобретение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оборудования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marL="283878" indent="-283878" algn="l">
              <a:buFont typeface="Arial"/>
              <a:buChar char="–"/>
              <a:defRPr/>
            </a:pP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выплаты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по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передаче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прав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франшизу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marL="283878" indent="-283878" algn="l">
              <a:buFont typeface="Arial"/>
              <a:buChar char="–"/>
              <a:defRPr/>
            </a:pP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тех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присоединение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к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объектам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инфраструктуры;</a:t>
            </a:r>
          </a:p>
          <a:p>
            <a:pPr marL="283878" indent="-283878" algn="l">
              <a:buFont typeface="Arial"/>
              <a:buChar char="–"/>
              <a:defRPr/>
            </a:pP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переоборудование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транспорта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для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перевозки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маломобильных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групп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marL="283878" indent="-283878" algn="l">
              <a:buFont typeface="Arial"/>
              <a:buChar char="–"/>
              <a:defRPr/>
            </a:pP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оплата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первого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взноса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ежемес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платежей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по </a:t>
            </a:r>
            <a:r>
              <a:rPr sz="1400" u="none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лизингу</a:t>
            </a:r>
            <a:r>
              <a:rPr sz="140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оплата услуг по созданию, технической поддержке, наполнению, развитию и продвижению проекта в СМИ и сети «Интернет»;</a:t>
            </a:r>
            <a:endParaRPr sz="1400" i="0" u="none" strike="noStrike" cap="none" spc="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приобретение программного обеспечения;</a:t>
            </a:r>
            <a:endParaRPr sz="1400" i="0" u="none" strike="noStrike" cap="none" spc="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др.</a:t>
            </a:r>
            <a:endParaRPr sz="1400" i="0" u="none" strike="noStrike" cap="none" spc="0" dirty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endParaRPr lang="ru-RU" sz="1800" b="1" i="0" u="none" strike="noStrike" cap="none" spc="0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Также предусмотрены </a:t>
            </a:r>
            <a:r>
              <a:rPr lang="ru-RU" sz="1800" b="1" i="0" u="none" strike="noStrike" cap="none" spc="0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микрозаймы</a:t>
            </a:r>
            <a:r>
              <a:rPr lang="ru-RU" sz="1800" b="1" i="0" u="none" strike="noStrike" cap="none" spc="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в НО «ГФ -МКК» </a:t>
            </a:r>
            <a:endParaRPr sz="1800" b="1" i="0" u="none" strike="noStrike" cap="none" spc="0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в размере до 3 млн рублей по льготной ставке до 7,5% годовых.</a:t>
            </a:r>
            <a:endParaRPr sz="1800" b="1" i="0" u="none" strike="noStrike" cap="none" spc="0" dirty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endParaRPr b="1" u="none" dirty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algn="r">
              <a:defRPr/>
            </a:pPr>
            <a:endParaRPr sz="1000" b="1" u="none" dirty="0">
              <a:latin typeface="Times New Roman"/>
              <a:ea typeface="Times New Roman"/>
              <a:cs typeface="Times New Roman"/>
            </a:endParaRPr>
          </a:p>
          <a:p>
            <a:pPr algn="r">
              <a:defRPr/>
            </a:pP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Субъект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бизнеса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не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должен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заниматься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производством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подакцизных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товаров</a:t>
            </a:r>
            <a:endParaRPr sz="1000" b="1" u="none" dirty="0">
              <a:latin typeface="Times New Roman"/>
              <a:ea typeface="Times New Roman"/>
              <a:cs typeface="Times New Roman"/>
            </a:endParaRPr>
          </a:p>
          <a:p>
            <a:pPr algn="r">
              <a:defRPr/>
            </a:pP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Не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допускается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использование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гранта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на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уплату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налогов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и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иных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платежей</a:t>
            </a:r>
            <a:r>
              <a:rPr sz="1000" b="1" u="none" dirty="0">
                <a:latin typeface="Times New Roman"/>
                <a:ea typeface="Times New Roman"/>
                <a:cs typeface="Times New Roman"/>
              </a:rPr>
              <a:t> в </a:t>
            </a:r>
            <a:r>
              <a:rPr sz="1000" b="1" u="none" dirty="0" err="1">
                <a:latin typeface="Times New Roman"/>
                <a:ea typeface="Times New Roman"/>
                <a:cs typeface="Times New Roman"/>
              </a:rPr>
              <a:t>бюджет</a:t>
            </a:r>
            <a:endParaRPr sz="1000" b="1" u="none" dirty="0">
              <a:latin typeface="Times New Roman"/>
              <a:ea typeface="Times New Roman"/>
              <a:cs typeface="Times New Roman"/>
            </a:endParaRPr>
          </a:p>
          <a:p>
            <a:pPr marL="283878" indent="-283878" algn="r">
              <a:buFont typeface="Arial"/>
              <a:buChar char="–"/>
              <a:defRPr/>
            </a:pPr>
            <a:endParaRPr b="1" u="none" dirty="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5114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23702384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30341" y="-169947"/>
            <a:ext cx="9199917" cy="6957390"/>
          </a:xfrm>
          <a:prstGeom prst="rect">
            <a:avLst/>
          </a:prstGeom>
          <a:noFill/>
        </p:spPr>
      </p:pic>
      <p:pic>
        <p:nvPicPr>
          <p:cNvPr id="862487972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0340" y="-274623"/>
            <a:ext cx="9199917" cy="1460201"/>
          </a:xfrm>
          <a:prstGeom prst="rect">
            <a:avLst/>
          </a:prstGeom>
          <a:noFill/>
        </p:spPr>
      </p:pic>
      <p:sp>
        <p:nvSpPr>
          <p:cNvPr id="1143983901" name="Прямоугольник 27"/>
          <p:cNvSpPr/>
          <p:nvPr/>
        </p:nvSpPr>
        <p:spPr bwMode="auto">
          <a:xfrm>
            <a:off x="291943" y="187902"/>
            <a:ext cx="8810732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</a:rPr>
              <a:t>Поддержка молодежного предпринимательства</a:t>
            </a:r>
          </a:p>
        </p:txBody>
      </p:sp>
      <p:sp>
        <p:nvSpPr>
          <p:cNvPr id="201398040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6ADCA0-D20E-0784-BDAE-3A1F8B5E3284}" type="slidenum">
              <a:rPr lang="ru-RU">
                <a:solidFill>
                  <a:schemeClr val="tx1"/>
                </a:solidFill>
              </a:rPr>
              <a:t>7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304635935" name="TextBox 304635934"/>
          <p:cNvSpPr txBox="1"/>
          <p:nvPr/>
        </p:nvSpPr>
        <p:spPr bwMode="auto">
          <a:xfrm>
            <a:off x="574165" y="718889"/>
            <a:ext cx="8387506" cy="36579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b="1" u="sng">
                <a:latin typeface="Times New Roman"/>
                <a:ea typeface="Times New Roman"/>
                <a:cs typeface="Times New Roman"/>
              </a:rPr>
              <a:t>Максимальная сумма гранта - 500 тыс. рублей</a:t>
            </a:r>
            <a:endParaRPr/>
          </a:p>
        </p:txBody>
      </p:sp>
      <p:sp>
        <p:nvSpPr>
          <p:cNvPr id="1298133858" name="TextBox 1298133857"/>
          <p:cNvSpPr txBox="1"/>
          <p:nvPr/>
        </p:nvSpPr>
        <p:spPr bwMode="auto">
          <a:xfrm>
            <a:off x="26777" y="1102003"/>
            <a:ext cx="9203553" cy="5181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Грант предоставляется при условии софинансирования молодым предпринимателем </a:t>
            </a:r>
          </a:p>
          <a:p>
            <a:pPr algn="ctr">
              <a:defRPr/>
            </a:pPr>
            <a:r>
              <a:rPr sz="1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планируемых расходов, связанных с реализацией проекта, в размере не менее 25% от размера планируемых расходов</a:t>
            </a:r>
            <a:endParaRPr sz="140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9471920" name="TextBox 159471919"/>
          <p:cNvSpPr txBox="1"/>
          <p:nvPr/>
        </p:nvSpPr>
        <p:spPr bwMode="auto">
          <a:xfrm>
            <a:off x="218234" y="1776480"/>
            <a:ext cx="8821935" cy="3705310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НА ПОДДЕРЖКУ МОГУТ ПРЕТЕНДОВАТЬ:</a:t>
            </a:r>
          </a:p>
          <a:p>
            <a:pPr marL="283878" indent="-283878">
              <a:buFont typeface="Arial"/>
              <a:buChar char="–"/>
              <a:defRPr/>
            </a:pP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ИП в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возрасте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до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25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лет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включительно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осуществляющий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деятельность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территории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РХ;</a:t>
            </a:r>
          </a:p>
          <a:p>
            <a:pPr marL="283878" indent="-283878">
              <a:buFont typeface="Arial"/>
              <a:buChar char="–"/>
              <a:defRPr/>
            </a:pP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юр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лицо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одним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учредителей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которого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является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физ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лицо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возрасте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до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25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лет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включительно</a:t>
            </a:r>
            <a:r>
              <a:rPr sz="1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algn="ctr">
              <a:defRPr/>
            </a:pPr>
            <a:endParaRPr sz="1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1500" b="1" i="0" u="none" strike="noStrike" cap="none" spc="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Средства гранта и собственные средства могут быть использованы заявителем только на финансовое обеспечение следующих планируемых расходов в рамках реализации проекта (основные из них):</a:t>
            </a:r>
            <a:endParaRPr sz="1500" b="1" i="0" u="none" strike="noStrike" cap="none" spc="0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аренда и ремонт нежилого помещения, оплата коммунальных услуг;</a:t>
            </a:r>
            <a:endParaRPr sz="1400" u="none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аренда и приобретение оборудования;</a:t>
            </a:r>
            <a:endParaRPr sz="1400" u="none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выплаты по передаче прав на франшизу;</a:t>
            </a:r>
            <a:endParaRPr sz="1400" u="none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тех. присоединение к объектам инфраструктуры;</a:t>
            </a:r>
            <a:endParaRPr sz="1400" u="none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переоборудование транспорта для перевозки маломобильных групп;</a:t>
            </a:r>
            <a:endParaRPr sz="1400" u="none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>
              <a:buFont typeface="Arial"/>
              <a:buChar char="–"/>
              <a:defRPr/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оплата первого взноса и </a:t>
            </a:r>
            <a:r>
              <a:rPr lang="ru-RU" sz="1400" dirty="0" err="1">
                <a:latin typeface="Times New Roman"/>
                <a:ea typeface="Times New Roman"/>
                <a:cs typeface="Times New Roman"/>
              </a:rPr>
              <a:t>ежемес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. платежей по лизингу</a:t>
            </a: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;</a:t>
            </a:r>
            <a:endParaRPr sz="1400" u="none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оплата услуг по созданию, технической поддержке, наполнению, развитию и продвижению проекта в СМИ и сети «Интернет»;</a:t>
            </a:r>
            <a:endParaRPr sz="1400" i="0" u="none" strike="noStrike" cap="none" spc="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приобретение программного обеспечения;</a:t>
            </a:r>
            <a:endParaRPr sz="1400" i="0" u="none" strike="noStrike" cap="none" spc="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283878" indent="-283878" algn="l">
              <a:buFont typeface="Arial"/>
              <a:buChar char="–"/>
              <a:defRPr/>
            </a:pPr>
            <a:r>
              <a:rPr lang="ru-RU" sz="140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др.</a:t>
            </a:r>
            <a:endParaRPr sz="1400" i="0" u="none" strike="noStrike" cap="none" spc="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05314318" name="TextBox 805314317"/>
          <p:cNvSpPr txBox="1"/>
          <p:nvPr/>
        </p:nvSpPr>
        <p:spPr bwMode="auto">
          <a:xfrm>
            <a:off x="3299373" y="6221480"/>
            <a:ext cx="5662370" cy="67059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000" b="1" u="none">
                <a:latin typeface="Times New Roman"/>
                <a:ea typeface="Times New Roman"/>
                <a:cs typeface="Times New Roman"/>
              </a:rPr>
              <a:t>Субъект бизнеса не должен заниматься производством подакцизных товаров</a:t>
            </a:r>
          </a:p>
          <a:p>
            <a:pPr algn="l">
              <a:defRPr/>
            </a:pPr>
            <a:r>
              <a:rPr sz="1000" b="1" u="none">
                <a:latin typeface="Times New Roman"/>
                <a:ea typeface="Times New Roman"/>
                <a:cs typeface="Times New Roman"/>
              </a:rPr>
              <a:t>Не допускается использование гранта на уплату налогов и иных платежей в бюджет</a:t>
            </a:r>
          </a:p>
          <a:p>
            <a:pPr algn="l">
              <a:defRPr/>
            </a:pPr>
            <a:endParaRPr b="1" u="none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971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99367993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25012" y="-162451"/>
            <a:ext cx="9159878" cy="6975828"/>
          </a:xfrm>
          <a:prstGeom prst="rect">
            <a:avLst/>
          </a:prstGeom>
          <a:noFill/>
        </p:spPr>
      </p:pic>
      <p:pic>
        <p:nvPicPr>
          <p:cNvPr id="2089250603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243407"/>
            <a:ext cx="9144000" cy="1229617"/>
          </a:xfrm>
          <a:prstGeom prst="rect">
            <a:avLst/>
          </a:prstGeom>
          <a:noFill/>
        </p:spPr>
      </p:pic>
      <p:sp>
        <p:nvSpPr>
          <p:cNvPr id="1178707566" name="Прямоугольник 27"/>
          <p:cNvSpPr/>
          <p:nvPr/>
        </p:nvSpPr>
        <p:spPr bwMode="auto">
          <a:xfrm>
            <a:off x="-9133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815666146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BDFA6D-3754-74ED-AB37-9F956CD36662}" type="slidenum">
              <a:rPr lang="ru-RU">
                <a:solidFill>
                  <a:schemeClr val="tx1"/>
                </a:solidFill>
              </a:rPr>
              <a:t>8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540827023" name="Прямоугольник 1"/>
          <p:cNvSpPr/>
          <p:nvPr/>
        </p:nvSpPr>
        <p:spPr bwMode="auto">
          <a:xfrm>
            <a:off x="530447" y="-50634"/>
            <a:ext cx="8633835" cy="74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 err="1">
                <a:latin typeface="+mj-lt"/>
                <a:cs typeface="Times New Roman"/>
              </a:rPr>
              <a:t>Грантовая</a:t>
            </a:r>
            <a:r>
              <a:rPr lang="ru-RU" dirty="0">
                <a:latin typeface="+mj-lt"/>
                <a:cs typeface="Times New Roman"/>
              </a:rPr>
              <a:t> поддержка на развитие туризма (МСП) за счет средств республиканского бюджета</a:t>
            </a:r>
            <a:endParaRPr dirty="0">
              <a:latin typeface="+mj-lt"/>
            </a:endParaRPr>
          </a:p>
        </p:txBody>
      </p:sp>
      <p:graphicFrame>
        <p:nvGraphicFramePr>
          <p:cNvPr id="947254795" name="Объект 5"/>
          <p:cNvGraphicFramePr>
            <a:graphicFrameLocks noGrp="1"/>
          </p:cNvGraphicFramePr>
          <p:nvPr>
            <p:ph sz="half" idx="1"/>
          </p:nvPr>
        </p:nvGraphicFramePr>
        <p:xfrm>
          <a:off x="251519" y="692694"/>
          <a:ext cx="8712965" cy="5976656"/>
        </p:xfrm>
        <a:graphic>
          <a:graphicData uri="http://schemas.openxmlformats.org/drawingml/2006/table">
            <a:tbl>
              <a:tblPr firstRow="1" bandRow="1"/>
              <a:tblGrid>
                <a:gridCol w="3802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15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949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81268"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>
                          <a:latin typeface="Arial Narrow"/>
                        </a:rPr>
                        <a:t>НАПРАВЛЕНИЯ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 Narrow"/>
                        </a:rPr>
                        <a:t>(Постановление Правительства РХ от 21.07.2020 № 388)</a:t>
                      </a:r>
                      <a:endParaRPr lang="ru-RU" sz="1200" b="1" i="0">
                        <a:solidFill>
                          <a:schemeClr val="bg1"/>
                        </a:solidFill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latin typeface="Arial Narrow"/>
                        </a:rPr>
                        <a:t>МАКСИМАЛЬНЫЙ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 b="1" i="0">
                          <a:latin typeface="Arial Narrow"/>
                        </a:rPr>
                        <a:t>РАЗМЕР ГРАНТА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latin typeface="Arial Narrow"/>
                        </a:rPr>
                        <a:t>% СОФИНАНСИРОВАНИЯ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8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Arial Narrow"/>
                        </a:rPr>
                        <a:t>1. Обустройство объектов туристского показа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/>
                        <a:t>3,00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  <a:p>
                      <a:pPr algn="ctr">
                        <a:defRPr/>
                      </a:pPr>
                      <a:r>
                        <a:rPr lang="ru-RU" sz="1600" b="0" i="0"/>
                        <a:t>Сумма софинансирования  заявителя составляет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600" b="0" i="0" u="sng"/>
                        <a:t>не менее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600" b="0" i="0"/>
                        <a:t> </a:t>
                      </a:r>
                      <a:r>
                        <a:rPr lang="ru-RU" sz="1600" b="1" i="0" u="sng"/>
                        <a:t>30</a:t>
                      </a:r>
                      <a:r>
                        <a:rPr lang="ru-RU" sz="1600" b="0" i="0" u="sng"/>
                        <a:t> %  от стоимости проекта.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60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Максимальный размер гранта по направлениям составляет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600" u="sng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не более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600" b="1" u="sng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70</a:t>
                      </a:r>
                      <a:r>
                        <a:rPr lang="ru-RU" sz="1600" u="sng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 % от стоимости проекта</a:t>
                      </a:r>
                      <a:r>
                        <a:rPr lang="ru-RU" sz="1600" b="0" i="0" u="sng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883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Arial Narrow"/>
                        </a:rPr>
                        <a:t>2. Создание и (или) развитие пляжей, обустройство береговых линий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/>
                        <a:t>3,00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8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Arial Narrow"/>
                        </a:rPr>
                        <a:t>3. Развитие придорожной инфраструктуры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/>
                        <a:t>3,00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5104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Arial Narrow"/>
                        </a:rPr>
                        <a:t>4. Приобретение, доставка, установка (монтаж) и обустройство модульных гостиниц и глэмпингов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/>
                        <a:t>3,00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51045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Arial Narrow"/>
                        </a:rPr>
                        <a:t>5. Приобретение оборудования – подъемники различного  типа для организации зимнего катания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/>
                        <a:t>3,00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88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Arial Narrow"/>
                        </a:rPr>
                        <a:t>6. Приобретение, доставка и установка (монтаж) туалетных модулей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/>
                        <a:t>1,00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98883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Arial Narrow"/>
                        </a:rPr>
                        <a:t>7. Обеспечение средств размещения системами автономного электроснабжения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/>
                        <a:t>1,00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98883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Arial Narrow"/>
                        </a:rPr>
                        <a:t>8. Приобретение туристского снаряжения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/>
                        <a:t>0,50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06171721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25012" y="-162451"/>
            <a:ext cx="9159878" cy="6975828"/>
          </a:xfrm>
          <a:prstGeom prst="rect">
            <a:avLst/>
          </a:prstGeom>
          <a:noFill/>
        </p:spPr>
      </p:pic>
      <p:pic>
        <p:nvPicPr>
          <p:cNvPr id="854164980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243407"/>
            <a:ext cx="9144000" cy="1229617"/>
          </a:xfrm>
          <a:prstGeom prst="rect">
            <a:avLst/>
          </a:prstGeom>
          <a:noFill/>
        </p:spPr>
      </p:pic>
      <p:sp>
        <p:nvSpPr>
          <p:cNvPr id="195444501" name="Прямоугольник 27"/>
          <p:cNvSpPr/>
          <p:nvPr/>
        </p:nvSpPr>
        <p:spPr bwMode="auto">
          <a:xfrm>
            <a:off x="-9133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388489325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AAC4AF4-11A0-04EB-CA24-E13D8CE293F2}" type="slidenum">
              <a:rPr lang="ru-RU">
                <a:solidFill>
                  <a:schemeClr val="tx1"/>
                </a:solidFill>
              </a:rPr>
              <a:t>9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975228850" name="Прямоугольник 1"/>
          <p:cNvSpPr/>
          <p:nvPr/>
        </p:nvSpPr>
        <p:spPr bwMode="auto">
          <a:xfrm>
            <a:off x="530447" y="-50634"/>
            <a:ext cx="8633835" cy="74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 err="1">
                <a:cs typeface="Times New Roman"/>
              </a:rPr>
              <a:t>Грантовая</a:t>
            </a:r>
            <a:r>
              <a:rPr lang="ru-RU" dirty="0">
                <a:cs typeface="Times New Roman"/>
              </a:rPr>
              <a:t> поддержка на развитие туризма (МСП) за счет средств республиканского бюджета</a:t>
            </a:r>
            <a:endParaRPr lang="ru-RU" dirty="0"/>
          </a:p>
        </p:txBody>
      </p:sp>
      <p:graphicFrame>
        <p:nvGraphicFramePr>
          <p:cNvPr id="1455457923" name="Объект 5"/>
          <p:cNvGraphicFramePr>
            <a:graphicFrameLocks noGrp="1"/>
          </p:cNvGraphicFramePr>
          <p:nvPr>
            <p:ph sz="half" idx="1"/>
          </p:nvPr>
        </p:nvGraphicFramePr>
        <p:xfrm>
          <a:off x="179512" y="724430"/>
          <a:ext cx="8712966" cy="2116913"/>
        </p:xfrm>
        <a:graphic>
          <a:graphicData uri="http://schemas.openxmlformats.org/drawingml/2006/table">
            <a:tbl>
              <a:tblPr firstRow="1" bandRow="1"/>
              <a:tblGrid>
                <a:gridCol w="36250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439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439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45618"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>
                          <a:latin typeface="Arial Narrow"/>
                        </a:rPr>
                        <a:t>Грантовая поддержка некоммерческим организациям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1242"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>
                          <a:solidFill>
                            <a:schemeClr val="bg1"/>
                          </a:solidFill>
                          <a:latin typeface="Arial Narrow"/>
                        </a:rPr>
                        <a:t>НАПРАВЛЕНИЯ</a:t>
                      </a:r>
                      <a:r>
                        <a:rPr lang="ru-RU" sz="1400" b="1" i="1">
                          <a:solidFill>
                            <a:schemeClr val="bg1"/>
                          </a:solidFill>
                          <a:latin typeface="Arial Narrow"/>
                        </a:rPr>
                        <a:t>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 Narrow"/>
                          <a:ea typeface="Arial"/>
                          <a:cs typeface="Arial"/>
                        </a:rPr>
                        <a:t>(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latin typeface="Arial Narrow"/>
                          <a:ea typeface="Arial"/>
                          <a:cs typeface="Arial"/>
                        </a:rPr>
                        <a:t>Постановление  Правительства РХ 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 Narrow"/>
                          <a:ea typeface="Arial"/>
                          <a:cs typeface="Arial"/>
                        </a:rPr>
                        <a:t>от 12.03.2008 № 58</a:t>
                      </a:r>
                      <a:r>
                        <a:rPr lang="ru-RU" sz="1400" b="1">
                          <a:solidFill>
                            <a:schemeClr val="bg1"/>
                          </a:solidFill>
                          <a:latin typeface="Arial Narrow"/>
                          <a:ea typeface="Arial"/>
                          <a:cs typeface="Arial"/>
                        </a:rPr>
                        <a:t>)</a:t>
                      </a:r>
                      <a:endParaRPr lang="ru-RU" sz="1400">
                        <a:solidFill>
                          <a:schemeClr val="bg1"/>
                        </a:solidFill>
                        <a:latin typeface="Arial Narrow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chemeClr val="bg1"/>
                          </a:solidFill>
                          <a:latin typeface="Arial Narrow"/>
                        </a:rPr>
                        <a:t>МАКСИМАЛЬНЫЙ</a:t>
                      </a:r>
                      <a:r>
                        <a:rPr lang="ru-RU" sz="1400" b="1" i="1">
                          <a:solidFill>
                            <a:schemeClr val="bg1"/>
                          </a:solidFill>
                          <a:latin typeface="Arial Narrow"/>
                        </a:rPr>
                        <a:t>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chemeClr val="bg1"/>
                          </a:solidFill>
                          <a:latin typeface="Arial Narrow"/>
                        </a:rPr>
                        <a:t>РАЗМЕР ГРАНТА 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chemeClr val="bg1"/>
                          </a:solidFill>
                          <a:latin typeface="Arial Narrow"/>
                        </a:rPr>
                        <a:t>% СОФИНАНСИРОВАНИЯ</a:t>
                      </a:r>
                    </a:p>
                    <a:p>
                      <a:pPr algn="ctr">
                        <a:defRPr/>
                      </a:pPr>
                      <a:endParaRPr lang="ru-RU" sz="1400" b="1" i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963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 Narrow"/>
                          <a:ea typeface="Arial"/>
                          <a:cs typeface="Arial"/>
                        </a:rPr>
                        <a:t>Реализация целевых социальных программ,  направленных на развитие детского туризма, туризма для лиц с ОВЗ и  граждан пожилого возраста</a:t>
                      </a:r>
                      <a:endParaRPr lang="ru-RU" sz="1400"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>
                          <a:latin typeface="Arial Narrow"/>
                        </a:rPr>
                        <a:t>300 тыс.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400" b="0" i="0"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>
                          <a:latin typeface="Arial Narrow"/>
                        </a:rPr>
                        <a:t>Сумма софинансирования  заявителя составляет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 b="0" i="0" u="sng">
                          <a:latin typeface="Arial Narrow"/>
                        </a:rPr>
                        <a:t>не менее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 b="1" i="0">
                          <a:latin typeface="Arial Narrow"/>
                        </a:rPr>
                        <a:t> </a:t>
                      </a:r>
                      <a:r>
                        <a:rPr lang="ru-RU" sz="1400" b="1" i="0" u="sng">
                          <a:latin typeface="Arial Narrow"/>
                        </a:rPr>
                        <a:t>10 </a:t>
                      </a:r>
                      <a:r>
                        <a:rPr lang="ru-RU" sz="1400" b="0" i="0" u="sng">
                          <a:latin typeface="Arial Narrow"/>
                        </a:rPr>
                        <a:t>%  от стоимости проекта</a:t>
                      </a:r>
                      <a:endParaRPr lang="ru-RU" sz="1400" b="0" i="0">
                        <a:latin typeface="Arial Narro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594852848" name="Таблица 2"/>
          <p:cNvGraphicFramePr>
            <a:graphicFrameLocks/>
          </p:cNvGraphicFramePr>
          <p:nvPr/>
        </p:nvGraphicFramePr>
        <p:xfrm>
          <a:off x="179511" y="2987039"/>
          <a:ext cx="8712967" cy="3652780"/>
        </p:xfrm>
        <a:graphic>
          <a:graphicData uri="http://schemas.openxmlformats.org/drawingml/2006/table">
            <a:tbl>
              <a:tblPr firstRow="1" bandRow="1"/>
              <a:tblGrid>
                <a:gridCol w="43946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183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7605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>
                          <a:latin typeface="Arial Narrow"/>
                        </a:rPr>
                        <a:t>Поддержка туроператоров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8945"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>
                          <a:solidFill>
                            <a:schemeClr val="bg1"/>
                          </a:solidFill>
                          <a:latin typeface="Arial Narrow"/>
                        </a:rPr>
                        <a:t>НАПРАВЛЕНИЯ</a:t>
                      </a:r>
                      <a:endParaRPr/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>
                          <a:solidFill>
                            <a:schemeClr val="bg1"/>
                          </a:solidFill>
                          <a:latin typeface="Arial Narrow"/>
                        </a:rPr>
                        <a:t>(Постановление Правительства РХ </a:t>
                      </a:r>
                      <a:endParaRPr/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>
                          <a:solidFill>
                            <a:schemeClr val="bg1"/>
                          </a:solidFill>
                          <a:latin typeface="Arial Narrow"/>
                        </a:rPr>
                        <a:t>от 07.06.2022 № 326)</a:t>
                      </a:r>
                      <a:endParaRPr lang="ru-RU" sz="1400">
                        <a:solidFill>
                          <a:schemeClr val="bg1"/>
                        </a:solidFill>
                        <a:latin typeface="Arial Narrow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chemeClr val="bg1"/>
                          </a:solidFill>
                          <a:latin typeface="Arial Narrow"/>
                        </a:rPr>
                        <a:t>МАКСИМАЛЬНЫЙ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 b="1" i="0">
                          <a:solidFill>
                            <a:schemeClr val="bg1"/>
                          </a:solidFill>
                          <a:latin typeface="Arial Narrow"/>
                        </a:rPr>
                        <a:t>РАЗМЕР ГРАНТА 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1646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solidFill>
                          <a:schemeClr val="dk1"/>
                        </a:solidFill>
                        <a:latin typeface="Arial Narrow"/>
                        <a:ea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solidFill>
                          <a:schemeClr val="dk1"/>
                        </a:solidFill>
                        <a:latin typeface="Arial Narrow"/>
                        <a:ea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>
                        <a:solidFill>
                          <a:schemeClr val="dk1"/>
                        </a:solidFill>
                        <a:latin typeface="Arial Narrow"/>
                        <a:ea typeface="Arial"/>
                        <a:cs typeface="Arial"/>
                      </a:endParaRPr>
                    </a:p>
                    <a:p>
                      <a:pPr algn="just">
                        <a:defRPr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Arial Narrow"/>
                          <a:ea typeface="Arial"/>
                          <a:cs typeface="Arial"/>
                        </a:rPr>
                        <a:t>Организация туристских (экскурсионных) поездок для обучающихся общеобразовательных организаций, расположенных на территории Республики Хакасия и граждан Российской Федерации – инвалидов и лиц с ОВЗ</a:t>
                      </a:r>
                      <a:endParaRPr lang="ru-RU" sz="1400"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400" b="1" i="1">
                          <a:latin typeface="Arial Narrow"/>
                        </a:rPr>
                        <a:t>Для экскурсионной поездки:</a:t>
                      </a:r>
                      <a:endParaRPr/>
                    </a:p>
                    <a:p>
                      <a:pPr marL="0" indent="0" algn="just">
                        <a:buFont typeface="Wingdings"/>
                        <a:buNone/>
                        <a:defRPr/>
                      </a:pPr>
                      <a:r>
                        <a:rPr lang="ru-RU" sz="1400">
                          <a:latin typeface="Arial Narrow"/>
                        </a:rPr>
                        <a:t>Стоимость входного билета (музеи, объекты туристского показа, заповедники, природные парки и пр.) – </a:t>
                      </a:r>
                      <a:r>
                        <a:rPr lang="ru-RU" sz="1400" b="1">
                          <a:latin typeface="Arial Narrow"/>
                        </a:rPr>
                        <a:t>100%;</a:t>
                      </a:r>
                      <a:endParaRPr/>
                    </a:p>
                    <a:p>
                      <a:pPr marL="0" indent="0" algn="just">
                        <a:buFont typeface="Wingdings"/>
                        <a:buNone/>
                        <a:defRPr/>
                      </a:pPr>
                      <a:r>
                        <a:rPr lang="ru-RU" sz="1400">
                          <a:latin typeface="Arial Narrow"/>
                        </a:rPr>
                        <a:t>Транспортные расходы, понесенные при реализации экскурсионной поездки – </a:t>
                      </a:r>
                      <a:r>
                        <a:rPr lang="ru-RU" sz="1400" b="1">
                          <a:latin typeface="Arial Narrow"/>
                        </a:rPr>
                        <a:t>50%</a:t>
                      </a:r>
                      <a:endParaRPr lang="ru-RU" sz="1400">
                        <a:latin typeface="Arial Narrow"/>
                      </a:endParaRPr>
                    </a:p>
                    <a:p>
                      <a:pPr algn="just">
                        <a:defRPr/>
                      </a:pPr>
                      <a:r>
                        <a:rPr lang="ru-RU" sz="1400" b="1" i="1">
                          <a:latin typeface="Arial Narrow"/>
                        </a:rPr>
                        <a:t>Для туристской поездки:</a:t>
                      </a:r>
                      <a:endParaRPr/>
                    </a:p>
                    <a:p>
                      <a:pPr marL="0" indent="0" algn="just">
                        <a:buFont typeface="Wingdings"/>
                        <a:buNone/>
                        <a:defRPr/>
                      </a:pPr>
                      <a:r>
                        <a:rPr lang="ru-RU" sz="1400">
                          <a:latin typeface="Arial Narrow"/>
                        </a:rPr>
                        <a:t>Стоимость услуг по временному размещению и (или) проживанию обучающихся, инвалидов и (или) лиц с ОВЗ в коллективном средстве размещения, расположенном на территории Республики Хакасия – </a:t>
                      </a:r>
                      <a:r>
                        <a:rPr lang="ru-RU" sz="1400" b="1">
                          <a:latin typeface="Arial Narrow"/>
                        </a:rPr>
                        <a:t>100%</a:t>
                      </a:r>
                      <a:endParaRPr lang="ru-RU" sz="1400" b="0" i="0">
                        <a:latin typeface="Arial Narro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68395208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-25012" y="-162451"/>
            <a:ext cx="9159878" cy="6975828"/>
          </a:xfrm>
          <a:prstGeom prst="rect">
            <a:avLst/>
          </a:prstGeom>
          <a:noFill/>
        </p:spPr>
      </p:pic>
      <p:pic>
        <p:nvPicPr>
          <p:cNvPr id="1790288773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243407"/>
            <a:ext cx="9144000" cy="1229617"/>
          </a:xfrm>
          <a:prstGeom prst="rect">
            <a:avLst/>
          </a:prstGeom>
          <a:noFill/>
        </p:spPr>
      </p:pic>
      <p:sp>
        <p:nvSpPr>
          <p:cNvPr id="1447656983" name="Прямоугольник 27"/>
          <p:cNvSpPr/>
          <p:nvPr/>
        </p:nvSpPr>
        <p:spPr bwMode="auto">
          <a:xfrm>
            <a:off x="-9133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2087997178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9AC5C19-7E0F-BB1A-682D-E9371F6A901E}" type="slidenum">
              <a:rPr lang="ru-RU">
                <a:solidFill>
                  <a:schemeClr val="tx1"/>
                </a:solidFill>
              </a:rPr>
              <a:t>10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547852340" name="Прямоугольник 1"/>
          <p:cNvSpPr/>
          <p:nvPr/>
        </p:nvSpPr>
        <p:spPr bwMode="auto">
          <a:xfrm>
            <a:off x="530447" y="-50634"/>
            <a:ext cx="8633835" cy="74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 err="1">
                <a:cs typeface="Times New Roman"/>
              </a:rPr>
              <a:t>Грантовая</a:t>
            </a:r>
            <a:r>
              <a:rPr lang="ru-RU" sz="2000" dirty="0">
                <a:cs typeface="Times New Roman"/>
              </a:rPr>
              <a:t> поддержка на развитие туризма (МСП) за счет средств республиканского бюджета</a:t>
            </a:r>
            <a:endParaRPr lang="ru-RU" sz="2000" dirty="0"/>
          </a:p>
        </p:txBody>
      </p:sp>
      <p:graphicFrame>
        <p:nvGraphicFramePr>
          <p:cNvPr id="1320870429" name="Объект 5"/>
          <p:cNvGraphicFramePr>
            <a:graphicFrameLocks noGrp="1"/>
          </p:cNvGraphicFramePr>
          <p:nvPr>
            <p:ph sz="half" idx="1"/>
          </p:nvPr>
        </p:nvGraphicFramePr>
        <p:xfrm>
          <a:off x="107503" y="692694"/>
          <a:ext cx="8928988" cy="6032795"/>
        </p:xfrm>
        <a:graphic>
          <a:graphicData uri="http://schemas.openxmlformats.org/drawingml/2006/table">
            <a:tbl>
              <a:tblPr firstRow="1" bandRow="1"/>
              <a:tblGrid>
                <a:gridCol w="44776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54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559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416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latin typeface="Arial Narrow"/>
                        </a:rPr>
                        <a:t>НАПРАВЛЕНИЯ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 Narrow"/>
                          <a:ea typeface="Arial"/>
                          <a:cs typeface="Arial"/>
                        </a:rPr>
                        <a:t>(Постановление  Правительства РФ  от 24.12.2021 № 2439)</a:t>
                      </a:r>
                      <a:endParaRPr lang="ru-RU" sz="1200" b="1" i="0">
                        <a:solidFill>
                          <a:schemeClr val="bg1"/>
                        </a:solidFill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latin typeface="Arial Narrow"/>
                        </a:rPr>
                        <a:t>МАКСИМАЛЬНЫЙ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 b="1" i="0">
                          <a:latin typeface="Arial Narrow"/>
                        </a:rPr>
                        <a:t>РАЗМЕР ГРАНТА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>
                          <a:latin typeface="Arial Narrow"/>
                        </a:rPr>
                        <a:t>% СОФИНАНСИРОВАНИЯ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623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latin typeface="Arial Narrow"/>
                        </a:rPr>
                        <a:t>1. Создание и (или) развитие пляжей на берегах морей, рек, озер, водохранилищ или иных водных объектов (в т.ч. приобретение оборудования, в том числе снаряжения, инвентаря, экипировки, товаров для отдыха)</a:t>
                      </a:r>
                      <a:endParaRPr lang="ru-RU" sz="1100"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10,00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Сумма софинансирования  заявителя составляет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0" i="0" u="sng">
                          <a:latin typeface="Arial Narrow"/>
                        </a:rPr>
                        <a:t>не менее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 </a:t>
                      </a:r>
                      <a:r>
                        <a:rPr lang="ru-RU" sz="1100" b="1" i="0" u="sng">
                          <a:latin typeface="Arial Narrow"/>
                        </a:rPr>
                        <a:t>30</a:t>
                      </a:r>
                      <a:r>
                        <a:rPr lang="ru-RU" sz="1100" b="0" i="0" u="sng">
                          <a:latin typeface="Arial Narrow"/>
                        </a:rPr>
                        <a:t> %  от стоимости проекта.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solidFill>
                            <a:schemeClr val="dk1"/>
                          </a:solidFill>
                          <a:latin typeface="Arial Narrow"/>
                          <a:ea typeface="Arial"/>
                          <a:cs typeface="Arial"/>
                        </a:rPr>
                        <a:t>Максимальный размер гранта по направлениям составляет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u="sng">
                          <a:solidFill>
                            <a:schemeClr val="dk1"/>
                          </a:solidFill>
                          <a:latin typeface="Arial Narrow"/>
                          <a:ea typeface="Arial"/>
                          <a:cs typeface="Arial"/>
                        </a:rPr>
                        <a:t>не более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 u="sng">
                          <a:solidFill>
                            <a:schemeClr val="dk1"/>
                          </a:solidFill>
                          <a:latin typeface="Arial Narrow"/>
                          <a:ea typeface="Arial"/>
                          <a:cs typeface="Arial"/>
                        </a:rPr>
                        <a:t>70</a:t>
                      </a:r>
                      <a:r>
                        <a:rPr lang="ru-RU" sz="1100" u="sng">
                          <a:solidFill>
                            <a:schemeClr val="dk1"/>
                          </a:solidFill>
                          <a:latin typeface="Arial Narrow"/>
                          <a:ea typeface="Arial"/>
                          <a:cs typeface="Arial"/>
                        </a:rPr>
                        <a:t> % от стоимости проекта</a:t>
                      </a:r>
                      <a:r>
                        <a:rPr lang="ru-RU" sz="1100" b="0" i="0" u="sng">
                          <a:latin typeface="Arial Narrow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206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latin typeface="Arial Narrow"/>
                        </a:rPr>
                        <a:t>2. Создание и (или) развитие пляжей на берегах морей, рек, озер, водохранилищ или иных водных объектов, в том числе: обустройство детских и спортивных зон отдыха</a:t>
                      </a:r>
                      <a:endParaRPr lang="ru-RU" sz="1100"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7,55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788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latin typeface="Arial Narrow"/>
                        </a:rPr>
                        <a:t>3. Создание и (или) развитие национальных туристских маршрутов</a:t>
                      </a:r>
                      <a:endParaRPr lang="ru-RU" sz="1100"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7,55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919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latin typeface="Arial Narrow"/>
                        </a:rPr>
                        <a:t>4. Создание модульных некапитальных средств размещения, объектов кемпинг-размещения, кемпстоянок</a:t>
                      </a:r>
                      <a:endParaRPr lang="ru-RU" sz="1100"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4,65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07518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latin typeface="Arial Narrow"/>
                        </a:rPr>
                        <a:t>5. Приобретение туристского оборудования, в том числе используемого в целях обеспечения эксплуатации туристских объектов, объектов туристского показа, приобретение оборудования для туристских информационных центров, пунктов проката, включая детские комплексы</a:t>
                      </a:r>
                      <a:endParaRPr lang="ru-RU" sz="1100">
                        <a:latin typeface="Arial Narro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3,00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4623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Arial Narrow"/>
                        </a:rPr>
                        <a:t>6. Организация круглогодичного функционирования и расширение доступности плавательных бассейнов, в т.ч. приобретение систем подогрева, теплообменных устройств, а также приобретение мобильных погружных устройств для лиц с ограниченными возможностями здоровья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5,50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2967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Arial Narrow"/>
                        </a:rPr>
                        <a:t>7. Разработка новых туристских маршрутов (включая маркировку, навигацию, обеспечение безопасности, организацию выделенных зон отдыха)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3,00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910402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>
                          <a:latin typeface="Arial Narrow"/>
                        </a:rPr>
                        <a:t>8. Реализация проектов, направленных на создание и развитие доступной туристской среды для лиц с ограниченными возможностями здоровья, (в т.ч. оборудование пандусов, подъемников, адаптационные работы и иные мероприятия по созданию безбарьерной среды, среды для лиц с ограниченными возможностями здоровья по зрению и слуху)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>
                          <a:latin typeface="Arial Narrow"/>
                        </a:rPr>
                        <a:t>3,00 млн рублей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100" b="0" i="0">
                        <a:latin typeface="Arial Narrow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600" b="0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31145997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30459" y="21876"/>
            <a:ext cx="9123716" cy="7051315"/>
          </a:xfrm>
          <a:prstGeom prst="rect">
            <a:avLst/>
          </a:prstGeom>
          <a:noFill/>
        </p:spPr>
      </p:pic>
      <p:pic>
        <p:nvPicPr>
          <p:cNvPr id="736712460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313345728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671372766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C6DCEAF-B7DF-8966-0FA8-4EBB22B92050}" type="slidenum">
              <a:rPr lang="ru-RU">
                <a:solidFill>
                  <a:schemeClr val="tx1"/>
                </a:solidFill>
              </a:rPr>
              <a:t>11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28829940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Направления поддержки</a:t>
            </a:r>
          </a:p>
        </p:txBody>
      </p:sp>
      <p:sp>
        <p:nvSpPr>
          <p:cNvPr id="2122583589" name="TextBox 2122583588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208104139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919566705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723454054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291A9DC-9F5E-CEA0-A441-F48479882F80}" type="slidenum">
              <a:rPr lang="ru-RU">
                <a:solidFill>
                  <a:schemeClr val="tx1"/>
                </a:solidFill>
              </a:rPr>
              <a:t>11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216611133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Меры поддержки инвестиционной деятельности  в сфере промышленности</a:t>
            </a:r>
          </a:p>
        </p:txBody>
      </p:sp>
      <p:sp>
        <p:nvSpPr>
          <p:cNvPr id="742241969" name="Прямоугольник 6"/>
          <p:cNvSpPr/>
          <p:nvPr/>
        </p:nvSpPr>
        <p:spPr bwMode="auto">
          <a:xfrm>
            <a:off x="127785" y="997559"/>
            <a:ext cx="9036603" cy="2240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500" b="1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Фонд развития  промышленности Республики  Хакасия </a:t>
            </a:r>
          </a:p>
          <a:p>
            <a:pPr lvl="0" algn="ctr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500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indent="450214" algn="ctr">
              <a:defRPr/>
            </a:pPr>
            <a:endParaRPr lang="ru-RU" b="1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60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60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 algn="ctr">
              <a:defRPr/>
            </a:pPr>
            <a:endParaRPr lang="ru-RU" sz="160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graphicFrame>
        <p:nvGraphicFramePr>
          <p:cNvPr id="1974921764" name="Таблиц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277038"/>
              </p:ext>
            </p:extLst>
          </p:nvPr>
        </p:nvGraphicFramePr>
        <p:xfrm>
          <a:off x="27889" y="1302285"/>
          <a:ext cx="9016209" cy="5217157"/>
        </p:xfrm>
        <a:graphic>
          <a:graphicData uri="http://schemas.openxmlformats.org/drawingml/2006/table">
            <a:tbl>
              <a:tblPr firstRow="1" bandRow="1"/>
              <a:tblGrid>
                <a:gridCol w="30054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054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054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/>
                        <a:t>Мера поддержки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Условия предоставления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/>
                        <a:t>Получатель меры поддержки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Льготные займы на  модернизацию и расширение производства  (программа «Проекты развития региона 2.0»)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200"/>
                        <a:t>Сумма займа от 5 до 50 млн рублей;</a:t>
                      </a:r>
                      <a:endParaRPr/>
                    </a:p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Общий бюджет проекта не менее 10 млн рублей;</a:t>
                      </a:r>
                      <a:endParaRPr lang="ru-RU" sz="1200"/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Срок займа не более 60 месяцев;</a:t>
                      </a:r>
                      <a:endParaRPr/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Процентная ставка – 1% или 3% годовых</a:t>
                      </a:r>
                      <a:endParaRPr/>
                    </a:p>
                    <a:p>
                      <a:pPr marL="0" marR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Софинансирование со стороны заявителя не менее 50% общего бюджета проекта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/>
                        <a:t>Промышленные предприятия Республики Хакасия, вид  экономической деятельности которых относится к сферам ведения Минпромторга России (Раздел С «Обрабатывающие производства», за исключением классов 10 (производство пищевых продуктов), 11 (производство напитков), 12 (производство табачных изделий), 18 (деятельность полиграфическая и копирование носителей), 19 (производства кокса и нефтепродуктов), 24.46 (производство ядерного топлива)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/>
                        <a:t>Льготные займы на  модернизацию и расширение производства  (программа «Пищевое производство региона»)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Сумма займа от 5 до 25 млн рублей;</a:t>
                      </a:r>
                      <a:endParaRPr/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Общий бюджет проекта не менее 6,25 млн рублей;</a:t>
                      </a:r>
                      <a:endParaRPr/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Срок займа не более 60 месяцев;</a:t>
                      </a:r>
                      <a:endParaRPr/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200">
                          <a:latin typeface="Calibri"/>
                          <a:ea typeface="Arial"/>
                          <a:cs typeface="Arial"/>
                        </a:rPr>
                        <a:t>Софинансирование со стороны заявителя не менее 20% общего бюджета проекта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/>
                        <a:t>Промышленные предприятия Республики Хакасия, вид  экономической деятельности которых относится к 10 (производство пищевых продуктов) и 11 (производство напитков) классам ОКВЭД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/>
                        <a:t>Гранты на возмещение части затрат на уплату процентов по кредитам, взятым на пополнение оборотных средств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200"/>
                        <a:t>Сумма гранта до 90% затрат, но не более ключевой ставки Банка России;</a:t>
                      </a:r>
                      <a:endParaRPr/>
                    </a:p>
                    <a:p>
                      <a:pPr algn="just">
                        <a:defRPr/>
                      </a:pPr>
                      <a:r>
                        <a:rPr lang="ru-RU" sz="1200"/>
                        <a:t>Кредитный договор (или дополнительное соглашение к кредитной линии) на пополнение оборотных средств должен быть заключен не ранее 21.04.2022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Промышленное предприятие Республики Хакасия, вид  экономической деятельности которого относится к сферам ведения Минпромторга России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557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31145997" name="Picture 2" descr="C:\Users\Пользователь\Desktop\02-02-2019_11-23-10\4 (1)-04.png"/>
          <p:cNvPicPr>
            <a:picLocks noChangeAspect="1" noChangeArrowheads="1"/>
          </p:cNvPicPr>
          <p:nvPr/>
        </p:nvPicPr>
        <p:blipFill>
          <a:blip r:embed="rId2"/>
          <a:srcRect r="5590"/>
          <a:stretch/>
        </p:blipFill>
        <p:spPr bwMode="auto">
          <a:xfrm>
            <a:off x="30459" y="21877"/>
            <a:ext cx="9123716" cy="6836124"/>
          </a:xfrm>
          <a:prstGeom prst="rect">
            <a:avLst/>
          </a:prstGeom>
          <a:noFill/>
        </p:spPr>
      </p:pic>
      <p:pic>
        <p:nvPicPr>
          <p:cNvPr id="736712460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313345728" name="Прямоугольник 27"/>
          <p:cNvSpPr/>
          <p:nvPr/>
        </p:nvSpPr>
        <p:spPr bwMode="auto">
          <a:xfrm>
            <a:off x="20282" y="329014"/>
            <a:ext cx="9144144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671372766" name="Номер слайда 8"/>
          <p:cNvSpPr>
            <a:spLocks noGrp="1"/>
          </p:cNvSpPr>
          <p:nvPr/>
        </p:nvSpPr>
        <p:spPr bwMode="auto">
          <a:xfrm>
            <a:off x="6553199" y="6356349"/>
            <a:ext cx="2133599" cy="365124"/>
          </a:xfr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C6DCEAF-B7DF-8966-0FA8-4EBB22B92050}" type="slidenum">
              <a:rPr lang="ru-RU">
                <a:solidFill>
                  <a:schemeClr val="tx1"/>
                </a:solidFill>
              </a:rPr>
              <a:t>12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288299406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Направления поддержки</a:t>
            </a:r>
          </a:p>
        </p:txBody>
      </p:sp>
      <p:sp>
        <p:nvSpPr>
          <p:cNvPr id="2122583589" name="TextBox 2122583588"/>
          <p:cNvSpPr txBox="1"/>
          <p:nvPr/>
        </p:nvSpPr>
        <p:spPr bwMode="auto">
          <a:xfrm>
            <a:off x="6051040" y="1934820"/>
            <a:ext cx="182988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2081041395" name="Picture 3" descr="C:\Users\Пользователь\Desktop\02-02-2019_11-23-10\3-06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-155005"/>
            <a:ext cx="9144000" cy="1567782"/>
          </a:xfrm>
          <a:prstGeom prst="rect">
            <a:avLst/>
          </a:prstGeom>
          <a:noFill/>
        </p:spPr>
      </p:pic>
      <p:sp>
        <p:nvSpPr>
          <p:cNvPr id="1919566705" name="Прямоугольник 27"/>
          <p:cNvSpPr/>
          <p:nvPr/>
        </p:nvSpPr>
        <p:spPr bwMode="auto">
          <a:xfrm>
            <a:off x="20282" y="329014"/>
            <a:ext cx="9144036" cy="39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723454054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291A9DC-9F5E-CEA0-A441-F48479882F80}" type="slidenum">
              <a:rPr lang="ru-RU">
                <a:solidFill>
                  <a:schemeClr val="tx1"/>
                </a:solidFill>
              </a:rPr>
              <a:t>12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216611133" name="Прямоугольник 1"/>
          <p:cNvSpPr/>
          <p:nvPr/>
        </p:nvSpPr>
        <p:spPr bwMode="auto">
          <a:xfrm>
            <a:off x="539551" y="329014"/>
            <a:ext cx="7992887" cy="579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/>
              <a:t>Контактная информация</a:t>
            </a:r>
          </a:p>
        </p:txBody>
      </p:sp>
      <p:sp>
        <p:nvSpPr>
          <p:cNvPr id="742241969" name="Прямоугольник 6"/>
          <p:cNvSpPr/>
          <p:nvPr/>
        </p:nvSpPr>
        <p:spPr bwMode="auto">
          <a:xfrm>
            <a:off x="127785" y="997559"/>
            <a:ext cx="9036603" cy="5563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endParaRPr lang="ru-RU" sz="600" b="1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0">
              <a:defRPr/>
            </a:pPr>
            <a:endParaRPr lang="ru-RU" sz="800" b="1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(655017, Республика Хакасия, г. Абакан, Советская 45, 4 этаж, 8(3902) 248-200 (200), </a:t>
            </a:r>
            <a:r>
              <a:rPr lang="en-US" sz="1100" dirty="0" err="1">
                <a:latin typeface="Times New Roman"/>
                <a:ea typeface="Calibri"/>
                <a:cs typeface="Times New Roman"/>
              </a:rPr>
              <a:t>mineconom</a:t>
            </a:r>
            <a:r>
              <a:rPr lang="ru-RU" sz="1100" dirty="0">
                <a:latin typeface="Times New Roman"/>
                <a:ea typeface="Calibri"/>
                <a:cs typeface="Times New Roman"/>
              </a:rPr>
              <a:t>@</a:t>
            </a:r>
            <a:r>
              <a:rPr lang="en-US" sz="1100" dirty="0">
                <a:latin typeface="Times New Roman"/>
                <a:ea typeface="Calibri"/>
                <a:cs typeface="Times New Roman"/>
              </a:rPr>
              <a:t>r</a:t>
            </a:r>
            <a:r>
              <a:rPr lang="ru-RU" sz="1100" dirty="0">
                <a:latin typeface="Times New Roman"/>
                <a:ea typeface="Calibri"/>
                <a:cs typeface="Times New Roman"/>
              </a:rPr>
              <a:t>-19.</a:t>
            </a:r>
            <a:r>
              <a:rPr lang="en-US" sz="1100" dirty="0" err="1">
                <a:latin typeface="Times New Roman"/>
                <a:ea typeface="Calibri"/>
                <a:cs typeface="Times New Roman"/>
              </a:rPr>
              <a:t>ru</a:t>
            </a:r>
            <a:r>
              <a:rPr lang="ru-RU" sz="1100" dirty="0">
                <a:latin typeface="Times New Roman"/>
                <a:ea typeface="Calibri"/>
                <a:cs typeface="Times New Roman"/>
              </a:rPr>
              <a:t>)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Отдел развития предпринимательства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Направление деятельности – развитие малого и среднего предпринимательства региона</a:t>
            </a:r>
            <a:endParaRPr lang="ru-RU" sz="1100" dirty="0">
              <a:ea typeface="Calibri"/>
              <a:cs typeface="Times New Roman"/>
            </a:endParaRPr>
          </a:p>
          <a:p>
            <a:pPr indent="450215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1. Консультации о действующих мерах поддержки малого и среднего бизнеса в регионе.</a:t>
            </a:r>
            <a:endParaRPr lang="ru-RU" sz="1100" dirty="0">
              <a:ea typeface="Calibri"/>
              <a:cs typeface="Times New Roman"/>
            </a:endParaRPr>
          </a:p>
          <a:p>
            <a:pPr indent="450215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2. Предоставление статуса социального предприятия.</a:t>
            </a:r>
            <a:endParaRPr lang="ru-RU" sz="1100" dirty="0">
              <a:ea typeface="Calibri"/>
              <a:cs typeface="Times New Roman"/>
            </a:endParaRPr>
          </a:p>
          <a:p>
            <a:pPr indent="450215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3. </a:t>
            </a:r>
            <a:r>
              <a:rPr lang="ru-RU" sz="1100" dirty="0" err="1">
                <a:latin typeface="Times New Roman"/>
                <a:ea typeface="Calibri"/>
                <a:cs typeface="Times New Roman"/>
              </a:rPr>
              <a:t>Грантовая</a:t>
            </a:r>
            <a:r>
              <a:rPr lang="ru-RU" sz="1100" dirty="0">
                <a:latin typeface="Times New Roman"/>
                <a:ea typeface="Calibri"/>
                <a:cs typeface="Times New Roman"/>
              </a:rPr>
              <a:t> поддержка социальных предприятий на планируемые расходы на условиях софинансирования.</a:t>
            </a:r>
            <a:endParaRPr lang="ru-RU" sz="1100" dirty="0">
              <a:ea typeface="Calibri"/>
              <a:cs typeface="Times New Roman"/>
            </a:endParaRPr>
          </a:p>
          <a:p>
            <a:pPr indent="450215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4. </a:t>
            </a:r>
            <a:r>
              <a:rPr lang="ru-RU" sz="1100" dirty="0" err="1">
                <a:latin typeface="Times New Roman"/>
                <a:ea typeface="Calibri"/>
                <a:cs typeface="Times New Roman"/>
              </a:rPr>
              <a:t>Грантовая</a:t>
            </a:r>
            <a:r>
              <a:rPr lang="ru-RU" sz="1100" dirty="0">
                <a:latin typeface="Times New Roman"/>
                <a:ea typeface="Calibri"/>
                <a:cs typeface="Times New Roman"/>
              </a:rPr>
              <a:t> поддержка индивидуальным предпринимателям и юридическим лицам, созданным молодыми людьми в возрасте до 25 лет включительно на планируемые расходы на условиях софинансирования.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 8(3902) 248-200 (210, 211, 266, 213, 217)</a:t>
            </a:r>
            <a:endParaRPr lang="ru-RU" sz="1100" dirty="0">
              <a:ea typeface="Calibri"/>
              <a:cs typeface="Times New Roman"/>
            </a:endParaRPr>
          </a:p>
          <a:p>
            <a:pPr indent="450215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Отдел промышленной политики 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Направление деятельности – развитие промышленного потенциала региона</a:t>
            </a:r>
            <a:endParaRPr lang="ru-RU" sz="1100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Субсидии на возмещение части затрат промышленным предприятиям, связанных с приобретением нового оборудования на условиях софинансирования. 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8 (3902) 248-200 (220, 247)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b="1" dirty="0"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Департамент развития туризма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Направление деятельности – поддержка проектов на развитие туризма </a:t>
            </a:r>
            <a:endParaRPr lang="ru-RU" sz="11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1. </a:t>
            </a:r>
            <a:r>
              <a:rPr lang="ru-RU" sz="1100" dirty="0" err="1">
                <a:latin typeface="Times New Roman"/>
                <a:ea typeface="Calibri"/>
                <a:cs typeface="Times New Roman"/>
              </a:rPr>
              <a:t>Грантовая</a:t>
            </a:r>
            <a:r>
              <a:rPr lang="ru-RU" sz="1100" dirty="0">
                <a:latin typeface="Times New Roman"/>
                <a:ea typeface="Calibri"/>
                <a:cs typeface="Times New Roman"/>
              </a:rPr>
              <a:t> поддержка юридическим лицам и индивидуальным предпринимателям на классификацию гостиниц, обустройство объектов туристского показа, развитие пляжей, придорожной инфраструктуры, приобретение модульных гостиниц и </a:t>
            </a:r>
            <a:r>
              <a:rPr lang="ru-RU" sz="1100" dirty="0" err="1">
                <a:latin typeface="Times New Roman"/>
                <a:ea typeface="Calibri"/>
                <a:cs typeface="Times New Roman"/>
              </a:rPr>
              <a:t>глэмпингов</a:t>
            </a:r>
            <a:r>
              <a:rPr lang="ru-RU" sz="1100" dirty="0">
                <a:latin typeface="Times New Roman"/>
                <a:ea typeface="Calibri"/>
                <a:cs typeface="Times New Roman"/>
              </a:rPr>
              <a:t>, оборудования, туристского снаряжения и другое.</a:t>
            </a:r>
            <a:endParaRPr lang="ru-RU" sz="11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2. </a:t>
            </a:r>
            <a:r>
              <a:rPr lang="ru-RU" sz="1100" dirty="0" err="1">
                <a:latin typeface="Times New Roman"/>
                <a:ea typeface="Calibri"/>
                <a:cs typeface="Times New Roman"/>
              </a:rPr>
              <a:t>Грантовая</a:t>
            </a:r>
            <a:r>
              <a:rPr lang="ru-RU" sz="1100" dirty="0">
                <a:latin typeface="Times New Roman"/>
                <a:ea typeface="Calibri"/>
                <a:cs typeface="Times New Roman"/>
              </a:rPr>
              <a:t> поддержка негосударственным некоммерческим организациям на развитие детского туризма на территории республики, туризма для лиц с ограниченными возможностями здоровья и граждан пожилого возраста.</a:t>
            </a:r>
            <a:endParaRPr lang="ru-RU" sz="11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3. Возмещение туроператорам фактически понесенных затрат на организацию туристских (экскурсионных) поездок для обучающихся общеобразовательных организаций, расположенных  на территории Республики Хакасия, а также инвалидов и лиц с ограниченными возможностями здоровья.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8(3902) 248-200 (252, 263, 253, 259)</a:t>
            </a:r>
            <a:endParaRPr lang="ru-RU" sz="11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57230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2062</Words>
  <Application>Microsoft Office PowerPoint</Application>
  <DocSecurity>0</DocSecurity>
  <PresentationFormat>Экран (4:3)</PresentationFormat>
  <Paragraphs>283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Речкова Татьяна</dc:creator>
  <cp:lastModifiedBy>Миллер Елена Александровна</cp:lastModifiedBy>
  <cp:revision>526</cp:revision>
  <dcterms:created xsi:type="dcterms:W3CDTF">2019-02-03T05:17:12Z</dcterms:created>
  <dcterms:modified xsi:type="dcterms:W3CDTF">2022-10-21T01:13:33Z</dcterms:modified>
  <dc:identifier/>
  <dc:language/>
  <cp:version/>
</cp:coreProperties>
</file>