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84" r:id="rId4"/>
    <p:sldId id="285" r:id="rId5"/>
    <p:sldId id="286" r:id="rId6"/>
    <p:sldId id="287" r:id="rId7"/>
    <p:sldId id="288" r:id="rId8"/>
    <p:sldId id="27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100"/>
    <a:srgbClr val="EDDBC9"/>
    <a:srgbClr val="663300"/>
    <a:srgbClr val="FFAE85"/>
    <a:srgbClr val="A50021"/>
    <a:srgbClr val="FFAB97"/>
    <a:srgbClr val="0000FF"/>
    <a:srgbClr val="DA0000"/>
    <a:srgbClr val="E1C2A3"/>
    <a:srgbClr val="4C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96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74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119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618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06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161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1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025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187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977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70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F407B-25E6-4208-8513-91DCBD4C9895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3A7A1-C16F-4F79-A226-7C42434B3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48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Безымяннааааый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34" r="-100"/>
          <a:stretch/>
        </p:blipFill>
        <p:spPr bwMode="auto">
          <a:xfrm>
            <a:off x="0" y="-57150"/>
            <a:ext cx="9153128" cy="690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2996952"/>
            <a:ext cx="5828184" cy="154203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Направление деятельности – ПРЕДОСТАВЛЕНИЕ МИКРОЗАЙМОВ 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СМСП и самозанятым</a:t>
            </a:r>
          </a:p>
        </p:txBody>
      </p:sp>
    </p:spTree>
    <p:extLst>
      <p:ext uri="{BB962C8B-B14F-4D97-AF65-F5344CB8AC3E}">
        <p14:creationId xmlns:p14="http://schemas.microsoft.com/office/powerpoint/2010/main" val="646722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6449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699792" y="963536"/>
            <a:ext cx="5904654" cy="52124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422100"/>
                </a:solidFill>
                <a:latin typeface="Arial" panose="020B0604020202020204" pitchFamily="34" charset="0"/>
              </a:rPr>
              <a:t>Преимущества Фонда</a:t>
            </a:r>
            <a:endParaRPr lang="ru-RU" sz="2800" dirty="0">
              <a:solidFill>
                <a:srgbClr val="4221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7544" y="1837677"/>
            <a:ext cx="8136904" cy="476664"/>
          </a:xfrm>
          <a:prstGeom prst="roundRect">
            <a:avLst/>
          </a:prstGeom>
          <a:solidFill>
            <a:srgbClr val="EDDBC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Наш учредитель - Правительство Республики Хакасия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543" y="3129117"/>
            <a:ext cx="8136903" cy="622002"/>
          </a:xfrm>
          <a:prstGeom prst="roundRect">
            <a:avLst/>
          </a:prstGeom>
          <a:solidFill>
            <a:srgbClr val="EDDBC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Займы без комиссий </a:t>
            </a:r>
          </a:p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(в т.ч. за оформление, сопровождение микрозайма)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7544" y="4532726"/>
            <a:ext cx="8136902" cy="460862"/>
          </a:xfrm>
          <a:prstGeom prst="roundRect">
            <a:avLst/>
          </a:prstGeom>
          <a:solidFill>
            <a:srgbClr val="EDDBC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Выгодный график гашения (дифференцированный платеж)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7544" y="2523217"/>
            <a:ext cx="3960440" cy="463247"/>
          </a:xfrm>
          <a:prstGeom prst="roundRect">
            <a:avLst/>
          </a:prstGeom>
          <a:solidFill>
            <a:srgbClr val="EDDBC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Выгодная процентная ставка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07494" y="2533446"/>
            <a:ext cx="3996953" cy="453017"/>
          </a:xfrm>
          <a:prstGeom prst="roundRect">
            <a:avLst/>
          </a:prstGeom>
          <a:solidFill>
            <a:srgbClr val="EDDBC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Отсутствие страхования залога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607495" y="3860604"/>
            <a:ext cx="3996951" cy="579589"/>
          </a:xfrm>
          <a:prstGeom prst="roundRect">
            <a:avLst/>
          </a:prstGeom>
          <a:solidFill>
            <a:srgbClr val="EDDBC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Кредитование начинающих предпринимателей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3" y="3860605"/>
            <a:ext cx="3951569" cy="579588"/>
          </a:xfrm>
          <a:prstGeom prst="roundRect">
            <a:avLst/>
          </a:prstGeom>
          <a:solidFill>
            <a:srgbClr val="EDDBC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Кредитование самозанятых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5838" y="5741138"/>
            <a:ext cx="3982146" cy="612760"/>
          </a:xfrm>
          <a:prstGeom prst="roundRect">
            <a:avLst/>
          </a:prstGeom>
          <a:solidFill>
            <a:srgbClr val="EDDBC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Отсутствие запрета на досрочное погашение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607494" y="5741138"/>
            <a:ext cx="3975246" cy="612759"/>
          </a:xfrm>
          <a:prstGeom prst="roundRect">
            <a:avLst/>
          </a:prstGeom>
          <a:solidFill>
            <a:srgbClr val="EDDBC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Досрочное гашение без комиссий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5838" y="5145485"/>
            <a:ext cx="8136902" cy="443756"/>
          </a:xfrm>
          <a:prstGeom prst="roundRect">
            <a:avLst/>
          </a:prstGeom>
          <a:solidFill>
            <a:srgbClr val="EDDBC9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Arial" panose="020B0604020202020204" pitchFamily="34" charset="0"/>
              </a:rPr>
              <a:t>Отсутствие бизнес-плана (для СМСП, действующих более года)</a:t>
            </a:r>
          </a:p>
        </p:txBody>
      </p:sp>
    </p:spTree>
    <p:extLst>
      <p:ext uri="{BB962C8B-B14F-4D97-AF65-F5344CB8AC3E}">
        <p14:creationId xmlns:p14="http://schemas.microsoft.com/office/powerpoint/2010/main" val="3923556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727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699792" y="980728"/>
            <a:ext cx="6120680" cy="432048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422100"/>
                </a:solidFill>
                <a:latin typeface="Arial" panose="020B0604020202020204" pitchFamily="34" charset="0"/>
              </a:rPr>
              <a:t>Для начинающих СМСП</a:t>
            </a:r>
            <a:endParaRPr lang="ru-RU" sz="2800" dirty="0">
              <a:solidFill>
                <a:srgbClr val="4221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689341"/>
              </p:ext>
            </p:extLst>
          </p:nvPr>
        </p:nvGraphicFramePr>
        <p:xfrm>
          <a:off x="395536" y="1700807"/>
          <a:ext cx="8424936" cy="45630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763631497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xmlns="" val="1243002440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xmlns="" val="2489377538"/>
                    </a:ext>
                  </a:extLst>
                </a:gridCol>
              </a:tblGrid>
              <a:tr h="5002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продукта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"Легкий старт-Оборот"</a:t>
                      </a:r>
                      <a:endParaRPr lang="ru-RU" sz="18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"Легкий старт-Инвест"</a:t>
                      </a:r>
                      <a:endParaRPr lang="ru-RU" sz="18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5271075"/>
                  </a:ext>
                </a:extLst>
              </a:tr>
              <a:tr h="727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кого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вновь зарегистрированных</a:t>
                      </a:r>
                      <a:r>
                        <a:rPr lang="ru-RU" sz="140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субъектов малого и среднего 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предпринимательства (СМСП)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действующих менее 1 (одного) года</a:t>
                      </a:r>
                      <a:r>
                        <a:rPr lang="ru-RU" sz="140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на момент подачи заявки.</a:t>
                      </a:r>
                      <a:endParaRPr lang="ru-RU" sz="1400" b="0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51189855"/>
                  </a:ext>
                </a:extLst>
              </a:tr>
              <a:tr h="5215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Особые условия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ведение финансово-экономической деятельности не менее 2-х месяцев *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*кроме цели на приобретение франшизы</a:t>
                      </a:r>
                      <a:endParaRPr lang="ru-RU" sz="1400" b="0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3219241"/>
                  </a:ext>
                </a:extLst>
              </a:tr>
              <a:tr h="5885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Цели, сроки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Пополнение оборотных средств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внеоборотных средств.</a:t>
                      </a:r>
                      <a:b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Авансовый платеж по договору лизинга.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2968505"/>
                  </a:ext>
                </a:extLst>
              </a:tr>
              <a:tr h="294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24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36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6665119"/>
                  </a:ext>
                </a:extLst>
              </a:tr>
              <a:tr h="608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150 000 рублей 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1 000 000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150 000 рублей 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1 500 000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5998900"/>
                  </a:ext>
                </a:extLst>
              </a:tr>
              <a:tr h="39061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ставка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Зависит от вида деятельности СМСП (ОКВЭД) и места ведения бизнеса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08149956"/>
                  </a:ext>
                </a:extLst>
              </a:tr>
              <a:tr h="431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наличии залога – 3,75%, 4%, 6%, 7,5% годовых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632349"/>
                  </a:ext>
                </a:extLst>
              </a:tr>
              <a:tr h="500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отсутствии залога - 6%, 7,5%, 8%, 10% годовых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1253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6967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727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699792" y="908720"/>
            <a:ext cx="6120680" cy="432048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422100"/>
                </a:solidFill>
                <a:latin typeface="Arial" panose="020B0604020202020204" pitchFamily="34" charset="0"/>
              </a:rPr>
              <a:t>Для действующих СМСП</a:t>
            </a:r>
            <a:endParaRPr lang="ru-RU" sz="2800" dirty="0">
              <a:solidFill>
                <a:srgbClr val="4221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696568"/>
              </p:ext>
            </p:extLst>
          </p:nvPr>
        </p:nvGraphicFramePr>
        <p:xfrm>
          <a:off x="395536" y="1700808"/>
          <a:ext cx="8424936" cy="45932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763631497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xmlns="" val="1243002440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xmlns="" val="238684605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продукта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"Развитие-Оборотный"</a:t>
                      </a:r>
                      <a:endParaRPr lang="ru-RU" sz="18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"Развитие-Инвест"</a:t>
                      </a:r>
                      <a:endParaRPr lang="ru-RU" sz="18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5271075"/>
                  </a:ext>
                </a:extLst>
              </a:tr>
              <a:tr h="464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Особые условия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ведение финансово-экономической деятельности не менее 2-х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51189855"/>
                  </a:ext>
                </a:extLst>
              </a:tr>
              <a:tr h="7571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кого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действующих субъектов малого и среднего предпринимательства (СМСП), зарегистрированных и осуществляющих деятельность на территории Республики Хакасия</a:t>
                      </a:r>
                      <a:endParaRPr lang="ru-RU" sz="1400" b="0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3219241"/>
                  </a:ext>
                </a:extLst>
              </a:tr>
              <a:tr h="6154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Цели, сроки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Пополнение оборотных средств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внеоборотных средств.</a:t>
                      </a:r>
                      <a:b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Авансовый платеж по договору лизинга.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2968505"/>
                  </a:ext>
                </a:extLst>
              </a:tr>
              <a:tr h="383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24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36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6665119"/>
                  </a:ext>
                </a:extLst>
              </a:tr>
              <a:tr h="6140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150 000 рублей </a:t>
                      </a:r>
                    </a:p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5 000 000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150 000 рублей </a:t>
                      </a:r>
                    </a:p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 5 000 000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5998900"/>
                  </a:ext>
                </a:extLst>
              </a:tr>
              <a:tr h="5372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ставка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Зависит от вида деятельности СМСП (ОКВЭД) и места ведения бизнеса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08149956"/>
                  </a:ext>
                </a:extLst>
              </a:tr>
              <a:tr h="716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наличии залога – 3,75%, 4%, 6%, 7,5% годовых</a:t>
                      </a:r>
                      <a:endParaRPr lang="ru-RU" sz="16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632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88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727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699792" y="908720"/>
            <a:ext cx="6120680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422100"/>
                </a:solidFill>
                <a:latin typeface="Arial" panose="020B0604020202020204" pitchFamily="34" charset="0"/>
              </a:rPr>
              <a:t>Для действующих СМСП</a:t>
            </a:r>
            <a:endParaRPr lang="ru-RU" sz="2800" dirty="0">
              <a:solidFill>
                <a:srgbClr val="4221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419550"/>
              </p:ext>
            </p:extLst>
          </p:nvPr>
        </p:nvGraphicFramePr>
        <p:xfrm>
          <a:off x="395536" y="1700806"/>
          <a:ext cx="8424936" cy="4608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763631497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xmlns="" val="124300244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xmlns="" val="2175945361"/>
                    </a:ext>
                  </a:extLst>
                </a:gridCol>
              </a:tblGrid>
              <a:tr h="5455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продукта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"Рефинансирование"</a:t>
                      </a:r>
                      <a:endParaRPr lang="ru-RU" sz="18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«Беззалоговый"</a:t>
                      </a:r>
                      <a:endParaRPr lang="ru-RU" sz="18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5271075"/>
                  </a:ext>
                </a:extLst>
              </a:tr>
              <a:tr h="62348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Особые условия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ранее 2-х месяцев с момента получения кредита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ведение финансово-экономической деятельности не менее 2-х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11080047"/>
                  </a:ext>
                </a:extLst>
              </a:tr>
              <a:tr h="7447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кого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действующих субъектов малого и среднего предпринимательства (СМСП), зарегистрированных и осуществляющих деятельность на территории Республики Хакасия</a:t>
                      </a:r>
                      <a:endParaRPr lang="ru-RU" sz="1400" b="0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3219241"/>
                  </a:ext>
                </a:extLst>
              </a:tr>
              <a:tr h="7026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Цели, сроки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Погашение задолженности по кредиту в банке</a:t>
                      </a:r>
                      <a:endParaRPr lang="ru-RU" sz="16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Пополнение оборотных средств.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внеоборотных средств.</a:t>
                      </a:r>
                      <a:endParaRPr lang="ru-RU" sz="16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2968505"/>
                  </a:ext>
                </a:extLst>
              </a:tr>
              <a:tr h="369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36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18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6665119"/>
                  </a:ext>
                </a:extLst>
              </a:tr>
              <a:tr h="6889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150 000 рублей </a:t>
                      </a:r>
                    </a:p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3 000 000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100 000 рублей </a:t>
                      </a:r>
                    </a:p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300 000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5998900"/>
                  </a:ext>
                </a:extLst>
              </a:tr>
              <a:tr h="3915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ставка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Зависит от вида деятельности СМСП (ОКВЭД) и места ведения бизнеса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08149956"/>
                  </a:ext>
                </a:extLst>
              </a:tr>
              <a:tr h="5424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наличии залога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3,75%, 4%, 7,5% годовых</a:t>
                      </a:r>
                      <a:endParaRPr lang="ru-RU" sz="16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отсутствии залога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6%, 7,5%, 10% годовых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632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172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4558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699792" y="908720"/>
            <a:ext cx="6192688" cy="57606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422100"/>
                </a:solidFill>
                <a:latin typeface="Arial" panose="020B0604020202020204" pitchFamily="34" charset="0"/>
              </a:rPr>
              <a:t>Для действующих СМСП</a:t>
            </a:r>
            <a:endParaRPr lang="ru-RU" sz="2800" dirty="0">
              <a:solidFill>
                <a:srgbClr val="4221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55439"/>
              </p:ext>
            </p:extLst>
          </p:nvPr>
        </p:nvGraphicFramePr>
        <p:xfrm>
          <a:off x="395536" y="1700806"/>
          <a:ext cx="8496944" cy="463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3843">
                  <a:extLst>
                    <a:ext uri="{9D8B030D-6E8A-4147-A177-3AD203B41FA5}">
                      <a16:colId xmlns:a16="http://schemas.microsoft.com/office/drawing/2014/main" xmlns="" val="2763631497"/>
                    </a:ext>
                  </a:extLst>
                </a:gridCol>
                <a:gridCol w="7093101">
                  <a:extLst>
                    <a:ext uri="{9D8B030D-6E8A-4147-A177-3AD203B41FA5}">
                      <a16:colId xmlns:a16="http://schemas.microsoft.com/office/drawing/2014/main" xmlns="" val="2175945361"/>
                    </a:ext>
                  </a:extLst>
                </a:gridCol>
              </a:tblGrid>
              <a:tr h="5621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продукта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"Содействие"</a:t>
                      </a:r>
                      <a:endParaRPr lang="ru-RU" sz="18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5271075"/>
                  </a:ext>
                </a:extLst>
              </a:tr>
              <a:tr h="58770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Особые условия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Сохранение не менее 90% штатной численности работников.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Предоставление документов: форма по КНД 1151111 и штатное расписание.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11080047"/>
                  </a:ext>
                </a:extLst>
              </a:tr>
              <a:tr h="7223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кого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действующих субъектов малого и среднего предпринимательства (СМСП), зарегистрированных и осуществляющих деятельность на территории Республики Хакасия</a:t>
                      </a:r>
                      <a:endParaRPr lang="ru-RU" sz="1400" b="0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63219241"/>
                  </a:ext>
                </a:extLst>
              </a:tr>
              <a:tr h="8432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Цели, сроки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• Выплата заработной платы;</a:t>
                      </a:r>
                    </a:p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• Страховые взносы (к з/</a:t>
                      </a:r>
                      <a:r>
                        <a:rPr lang="ru-RU" sz="1400" b="1" u="none" strike="noStrike" dirty="0" err="1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</a:t>
                      </a:r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текущие платежи во внебюджетные фонды);</a:t>
                      </a:r>
                    </a:p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• Оплата текущих арендных и коммунальных платежей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2968505"/>
                  </a:ext>
                </a:extLst>
              </a:tr>
              <a:tr h="330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24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6665119"/>
                  </a:ext>
                </a:extLst>
              </a:tr>
              <a:tr h="4358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100 000 рублей до 5 000 000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5998900"/>
                  </a:ext>
                </a:extLst>
              </a:tr>
              <a:tr h="501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Максимальная сумма: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рассчитывается по формуле: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федеральный МРОТ * 1,6 * количество сотрудников (включая ИП) * 6 месяцев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08005982"/>
                  </a:ext>
                </a:extLst>
              </a:tr>
              <a:tr h="46440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ставка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залогом:</a:t>
                      </a:r>
                      <a:r>
                        <a:rPr lang="ru-RU" sz="1400" b="1" i="0" u="none" strike="noStrike" baseline="0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0,1%  годовых - первые три месяца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3,75% годовых - с 4-го месяца пользования микрозаймом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2033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089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727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699792" y="908720"/>
            <a:ext cx="6156684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422100"/>
                </a:solidFill>
                <a:latin typeface="Arial" panose="020B0604020202020204" pitchFamily="34" charset="0"/>
              </a:rPr>
              <a:t>Для самозанятых</a:t>
            </a:r>
            <a:endParaRPr lang="ru-RU" sz="2800" dirty="0">
              <a:solidFill>
                <a:srgbClr val="4221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428381"/>
              </p:ext>
            </p:extLst>
          </p:nvPr>
        </p:nvGraphicFramePr>
        <p:xfrm>
          <a:off x="359532" y="1653045"/>
          <a:ext cx="8496944" cy="47125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3843">
                  <a:extLst>
                    <a:ext uri="{9D8B030D-6E8A-4147-A177-3AD203B41FA5}">
                      <a16:colId xmlns:a16="http://schemas.microsoft.com/office/drawing/2014/main" xmlns="" val="2763631497"/>
                    </a:ext>
                  </a:extLst>
                </a:gridCol>
                <a:gridCol w="7093101">
                  <a:extLst>
                    <a:ext uri="{9D8B030D-6E8A-4147-A177-3AD203B41FA5}">
                      <a16:colId xmlns:a16="http://schemas.microsoft.com/office/drawing/2014/main" xmlns="" val="2175945361"/>
                    </a:ext>
                  </a:extLst>
                </a:gridCol>
              </a:tblGrid>
              <a:tr h="452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продукта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«Самозанятым"</a:t>
                      </a:r>
                      <a:endParaRPr lang="ru-RU" sz="18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5271075"/>
                  </a:ext>
                </a:extLst>
              </a:tr>
              <a:tr h="45274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Особые условия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ведение финансово-экономической деятельности не менее 2-х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1080047"/>
                  </a:ext>
                </a:extLst>
              </a:tr>
              <a:tr h="1161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кого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Физических лиц, применяющих специальный налоговый режим "Налог на профессиональный доход" (далее НПД), за исключением ИП, применяющих НПД, в рамках Федерального закона № 422-ФЗ от 27.11.2018г.</a:t>
                      </a:r>
                    </a:p>
                    <a:p>
                      <a:pPr algn="ctr"/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*Кроме осуществляющих вид деятельности "аренда (найм) жилых помещений".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3219241"/>
                  </a:ext>
                </a:extLst>
              </a:tr>
              <a:tr h="5978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Цели, сроки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Цели, связанные с видом деятельности самозанятого.</a:t>
                      </a:r>
                    </a:p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Кроме указанных в п. 2 статьи 4. Федерального закона № 422-ФЗ от 27.11.2018г. *</a:t>
                      </a:r>
                      <a:endParaRPr lang="ru-RU" sz="1400" b="0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2968505"/>
                  </a:ext>
                </a:extLst>
              </a:tr>
              <a:tr h="373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36 месяцев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665119"/>
                  </a:ext>
                </a:extLst>
              </a:tr>
              <a:tr h="448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50 000 рублей до 500 000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5998900"/>
                  </a:ext>
                </a:extLst>
              </a:tr>
              <a:tr h="449015"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ставка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Зависит от вида деятельности СМСП (ОКВЭД) и места ведения бизнеса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8005982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наличии залога – 3,75%, 5% годовых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2033086"/>
                  </a:ext>
                </a:extLst>
              </a:tr>
              <a:tr h="344335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DB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rgbClr val="4221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отсутствии залога – 6%, 7% годовых</a:t>
                      </a:r>
                      <a:endParaRPr lang="ru-RU" sz="1400" b="1" i="0" u="none" strike="noStrike" dirty="0">
                        <a:solidFill>
                          <a:srgbClr val="4221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4747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365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слайаааад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1268760"/>
            <a:ext cx="5184576" cy="50405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542A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71D0149-6E01-4843-8666-9FE343432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84" y="3041576"/>
            <a:ext cx="2577429" cy="2577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5688722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sz="2000" b="1" dirty="0">
                <a:solidFill>
                  <a:srgbClr val="401B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www.fondrh.ru</a:t>
            </a:r>
            <a:endParaRPr lang="ru-RU" altLang="ru-RU" sz="2000" b="1" dirty="0">
              <a:solidFill>
                <a:srgbClr val="401B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2114155"/>
            <a:ext cx="8208912" cy="927421"/>
          </a:xfrm>
          <a:prstGeom prst="roundRect">
            <a:avLst/>
          </a:prstGeom>
          <a:solidFill>
            <a:srgbClr val="EDDBC9"/>
          </a:solidFill>
          <a:ln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2400" b="1" dirty="0">
                <a:solidFill>
                  <a:srgbClr val="4221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Подробную информацию можно получить </a:t>
            </a:r>
          </a:p>
          <a:p>
            <a:pPr algn="ctr" fontAlgn="ctr"/>
            <a:r>
              <a:rPr lang="ru-RU" sz="2400" b="1" dirty="0">
                <a:solidFill>
                  <a:srgbClr val="4221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следующим реквизитам: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16788" y="3382915"/>
            <a:ext cx="5031676" cy="1090766"/>
          </a:xfrm>
          <a:prstGeom prst="roundRect">
            <a:avLst/>
          </a:prstGeom>
          <a:solidFill>
            <a:srgbClr val="EDDBC9"/>
          </a:solidFill>
          <a:ln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b="1" dirty="0">
                <a:solidFill>
                  <a:srgbClr val="4221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Абакан,</a:t>
            </a:r>
            <a:br>
              <a:rPr lang="ru-RU" b="1" dirty="0">
                <a:solidFill>
                  <a:srgbClr val="4221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4221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пр-кт Дружбы Народов, 2а, </a:t>
            </a:r>
          </a:p>
          <a:p>
            <a:pPr algn="ctr" fontAlgn="ctr"/>
            <a:r>
              <a:rPr lang="ru-RU" b="1" dirty="0">
                <a:solidFill>
                  <a:srgbClr val="4221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этаж, Центр «Мой бизнес»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16787" y="4806337"/>
            <a:ext cx="2373425" cy="956037"/>
          </a:xfrm>
          <a:prstGeom prst="roundRect">
            <a:avLst/>
          </a:prstGeom>
          <a:solidFill>
            <a:srgbClr val="EDDBC9"/>
          </a:solidFill>
          <a:ln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b="1" dirty="0">
                <a:solidFill>
                  <a:srgbClr val="4221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</a:t>
            </a:r>
          </a:p>
          <a:p>
            <a:pPr algn="ctr" fontAlgn="ctr"/>
            <a:r>
              <a:rPr lang="ru-RU" b="1" dirty="0">
                <a:solidFill>
                  <a:srgbClr val="4221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(3902) 248-688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16470" y="4806336"/>
            <a:ext cx="2431994" cy="956037"/>
          </a:xfrm>
          <a:prstGeom prst="roundRect">
            <a:avLst/>
          </a:prstGeom>
          <a:solidFill>
            <a:srgbClr val="EDDBC9"/>
          </a:solidFill>
          <a:ln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b="1" dirty="0">
                <a:solidFill>
                  <a:srgbClr val="4221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эл. адрес:</a:t>
            </a:r>
          </a:p>
          <a:p>
            <a:pPr algn="ctr" fontAlgn="ctr"/>
            <a:r>
              <a:rPr lang="en-US" b="1" dirty="0">
                <a:solidFill>
                  <a:srgbClr val="4221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nogfrh@mail.ru</a:t>
            </a:r>
          </a:p>
        </p:txBody>
      </p:sp>
    </p:spTree>
    <p:extLst>
      <p:ext uri="{BB962C8B-B14F-4D97-AF65-F5344CB8AC3E}">
        <p14:creationId xmlns:p14="http://schemas.microsoft.com/office/powerpoint/2010/main" val="4386360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2530</TotalTime>
  <Words>724</Words>
  <Application>Microsoft Office PowerPoint</Application>
  <PresentationFormat>Экран (4:3)</PresentationFormat>
  <Paragraphs>135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Направление деятельности – ПРЕДОСТАВЛЕНИЕ МИКРОЗАЙМОВ  СМСП и самозанятым</vt:lpstr>
      <vt:lpstr>Преимущества Фонда</vt:lpstr>
      <vt:lpstr>Для начинающих СМСП</vt:lpstr>
      <vt:lpstr>Для действующих СМСП</vt:lpstr>
      <vt:lpstr>Для действующих СМСП</vt:lpstr>
      <vt:lpstr>Для действующих СМСП</vt:lpstr>
      <vt:lpstr>Для самозанятых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</dc:title>
  <dc:creator>Пользователь Windows</dc:creator>
  <cp:lastModifiedBy>Миллер Елена Александровна</cp:lastModifiedBy>
  <cp:revision>395</cp:revision>
  <cp:lastPrinted>2020-09-02T15:52:18Z</cp:lastPrinted>
  <dcterms:created xsi:type="dcterms:W3CDTF">2020-08-26T17:28:43Z</dcterms:created>
  <dcterms:modified xsi:type="dcterms:W3CDTF">2022-10-21T01:14:24Z</dcterms:modified>
</cp:coreProperties>
</file>