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57" r:id="rId4"/>
    <p:sldId id="261" r:id="rId5"/>
    <p:sldId id="258" r:id="rId6"/>
    <p:sldId id="264" r:id="rId7"/>
    <p:sldId id="262" r:id="rId8"/>
  </p:sldIdLst>
  <p:sldSz cx="12192000" cy="6858000"/>
  <p:notesSz cx="674211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2824"/>
    <a:srgbClr val="763B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-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6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70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434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40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86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3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7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51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36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611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6D2824">
            <a:alpha val="9098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22A4AD-EB46-DF43-85CD-80424425A3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4027A1-21BB-8C4E-B34F-282FA746C1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835" y="784245"/>
            <a:ext cx="4329723" cy="939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70A76D-6D7C-1349-B67C-6FFA303E6CFA}"/>
              </a:ext>
            </a:extLst>
          </p:cNvPr>
          <p:cNvSpPr txBox="1"/>
          <p:nvPr userDrawn="1"/>
        </p:nvSpPr>
        <p:spPr>
          <a:xfrm>
            <a:off x="1115788" y="573520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Golos Text" charset="0"/>
                <a:cs typeface="Golos Text" charset="0"/>
              </a:rPr>
              <a:t>fondrh.ru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0"/>
              <a:ea typeface="Golos Text" charset="0"/>
              <a:cs typeface="Golos Text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2F6364-3C50-274F-B1B9-7DC6855B45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86769" y="4816455"/>
            <a:ext cx="1719385" cy="1397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DFCDDC-5473-8147-A34A-96D2CD4067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15939" y="209550"/>
            <a:ext cx="5126892" cy="33147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4C992C-7704-C24B-849E-E4810AC691B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200000">
            <a:off x="9796585" y="5157889"/>
            <a:ext cx="4165600" cy="40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31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991795" y="6358468"/>
            <a:ext cx="2771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os Text" charset="0"/>
                <a:ea typeface="Golos Text" charset="0"/>
                <a:cs typeface="Golos Text" charset="0"/>
              </a:rPr>
              <a:t>Предложение к сотрудничеству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899118" y="6358468"/>
            <a:ext cx="1750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os Text" charset="0"/>
                <a:ea typeface="Golos Text" charset="0"/>
                <a:cs typeface="Golos Text" charset="0"/>
              </a:rPr>
              <a:t>Апрель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6DC3B-734B-D64B-8F77-559532DEF280}"/>
              </a:ext>
            </a:extLst>
          </p:cNvPr>
          <p:cNvSpPr txBox="1"/>
          <p:nvPr userDrawn="1"/>
        </p:nvSpPr>
        <p:spPr>
          <a:xfrm>
            <a:off x="11493077" y="6444691"/>
            <a:ext cx="524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C6F38C-BE3D-894A-9640-1F374F7F8421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EA5C3E"/>
                </a:solidFill>
                <a:effectLst/>
                <a:uLnTx/>
                <a:uFillTx/>
                <a:latin typeface="Golos Text" charset="0"/>
                <a:ea typeface="Golos Text" charset="0"/>
                <a:cs typeface="Golos Text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EA5C3E"/>
              </a:solidFill>
              <a:effectLst/>
              <a:uLnTx/>
              <a:uFillTx/>
              <a:latin typeface="Golos Text" panose="020B0503020202020204" pitchFamily="34" charset="0"/>
              <a:ea typeface="+mn-ea"/>
              <a:cs typeface="Golos Text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F72C1A-F255-F54A-BCDE-2019E36B655C}"/>
              </a:ext>
            </a:extLst>
          </p:cNvPr>
          <p:cNvSpPr txBox="1"/>
          <p:nvPr userDrawn="1"/>
        </p:nvSpPr>
        <p:spPr>
          <a:xfrm>
            <a:off x="655585" y="6444691"/>
            <a:ext cx="2771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A5C3E"/>
                </a:solidFill>
                <a:effectLst/>
                <a:uLnTx/>
                <a:uFillTx/>
                <a:latin typeface="Golos Text" charset="0"/>
                <a:ea typeface="Golos Text" charset="0"/>
                <a:cs typeface="Golos Text" charset="0"/>
              </a:rPr>
              <a:t>2023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EA5C3E"/>
              </a:solidFill>
              <a:effectLst/>
              <a:uLnTx/>
              <a:uFillTx/>
              <a:latin typeface="Golos Text" charset="0"/>
              <a:ea typeface="Golos Text" charset="0"/>
              <a:cs typeface="Golos Text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DFB395-6E62-5943-936E-D90786C2E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6748" y="769731"/>
            <a:ext cx="2735385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66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6F227-95EC-4AFD-93BC-1E5578F69786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DF36F-8CFE-47F6-9C56-0F1256987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66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F3C56-A6D9-D649-9CF0-D4DB4A4F19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7E638-A64B-834B-A774-53A81D635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27" y="223835"/>
            <a:ext cx="1721932" cy="73674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7933" t="41901" r="45097" b="12735"/>
          <a:stretch/>
        </p:blipFill>
        <p:spPr>
          <a:xfrm>
            <a:off x="2174018" y="1705409"/>
            <a:ext cx="7828964" cy="2692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93" y="223835"/>
            <a:ext cx="978663" cy="7367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53731"/>
            <a:ext cx="8820727" cy="904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0893" y="5165873"/>
            <a:ext cx="665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EB5C3E"/>
                </a:solidFill>
                <a:latin typeface="Circe Bold" panose="020B0602020203020203" pitchFamily="34" charset="-52"/>
              </a:rPr>
              <a:t>ПОМОЩЬ В РАЗВИТИИ БИЗНЕСА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59481" r="2199"/>
          <a:stretch/>
        </p:blipFill>
        <p:spPr>
          <a:xfrm>
            <a:off x="8820727" y="5959788"/>
            <a:ext cx="3380509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363ED0-95C4-E34B-B088-89567E832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822" y="1663700"/>
            <a:ext cx="4555179" cy="4292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FEFCA-860F-9F4B-80D7-B55E1DA8C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150" y="2806700"/>
            <a:ext cx="996950" cy="996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05DDE-15C2-884B-AAAB-309A4438A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5245101"/>
            <a:ext cx="1419024" cy="11330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FEB110-9960-034D-8A15-83F66A72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540" y="6000473"/>
            <a:ext cx="2628900" cy="2095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230F77-4799-AA45-BCD5-045E7EB76731}"/>
              </a:ext>
            </a:extLst>
          </p:cNvPr>
          <p:cNvSpPr txBox="1"/>
          <p:nvPr/>
        </p:nvSpPr>
        <p:spPr>
          <a:xfrm>
            <a:off x="868174" y="559630"/>
            <a:ext cx="3090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компании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832914" y="3231669"/>
            <a:ext cx="1335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kern="1600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</a:t>
            </a:r>
            <a:r>
              <a:rPr lang="ru-RU" sz="2400" b="1" kern="1600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т 0,1 %</a:t>
            </a:r>
            <a:r>
              <a:rPr lang="en-US" sz="2400" b="1" kern="1600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</a:t>
            </a:r>
            <a:endParaRPr lang="ru-RU" sz="2400" b="1" kern="1600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037168-6085-954E-9039-587B0838F29B}"/>
              </a:ext>
            </a:extLst>
          </p:cNvPr>
          <p:cNvSpPr txBox="1"/>
          <p:nvPr/>
        </p:nvSpPr>
        <p:spPr>
          <a:xfrm>
            <a:off x="822245" y="4027178"/>
            <a:ext cx="2247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</a:t>
            </a:r>
            <a:r>
              <a:rPr lang="ru-RU" sz="24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3 млн. руб.</a:t>
            </a:r>
            <a:endParaRPr lang="ru-RU" sz="24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791047" y="5058823"/>
            <a:ext cx="205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</a:t>
            </a:r>
            <a:r>
              <a:rPr lang="ru-RU" sz="24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2-х лет</a:t>
            </a:r>
            <a:endParaRPr lang="ru-RU" sz="24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832913" y="3595973"/>
            <a:ext cx="111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годовых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791383" y="4386132"/>
            <a:ext cx="2578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для микропредприятий</a:t>
            </a:r>
            <a:endParaRPr lang="ru-RU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A5D809-76B2-7147-B77A-1E340E5AFFAA}"/>
              </a:ext>
            </a:extLst>
          </p:cNvPr>
          <p:cNvSpPr txBox="1"/>
          <p:nvPr/>
        </p:nvSpPr>
        <p:spPr>
          <a:xfrm>
            <a:off x="752384" y="5468570"/>
            <a:ext cx="2616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 пополнение</a:t>
            </a:r>
          </a:p>
          <a:p>
            <a:r>
              <a:rPr lang="ru-RU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оборотных средств</a:t>
            </a:r>
            <a:endParaRPr lang="ru-RU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8A6DA7-B5C5-3C4E-867B-5771888BA28E}"/>
              </a:ext>
            </a:extLst>
          </p:cNvPr>
          <p:cNvSpPr txBox="1"/>
          <p:nvPr/>
        </p:nvSpPr>
        <p:spPr>
          <a:xfrm>
            <a:off x="3407257" y="4008741"/>
            <a:ext cx="242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</a:t>
            </a:r>
            <a:r>
              <a:rPr lang="ru-RU" sz="24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5 млн. руб.</a:t>
            </a:r>
            <a:endParaRPr lang="ru-RU" sz="24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1F7ED1-E8C1-174F-BAD3-A5A3C5AADD77}"/>
              </a:ext>
            </a:extLst>
          </p:cNvPr>
          <p:cNvSpPr txBox="1"/>
          <p:nvPr/>
        </p:nvSpPr>
        <p:spPr>
          <a:xfrm>
            <a:off x="3370286" y="5067824"/>
            <a:ext cx="2374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</a:t>
            </a:r>
            <a:r>
              <a:rPr lang="ru-RU" sz="24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3-х лет</a:t>
            </a:r>
            <a:endParaRPr lang="ru-RU" sz="24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EB98DC-C1D9-8448-95F2-A52BCA83C200}"/>
              </a:ext>
            </a:extLst>
          </p:cNvPr>
          <p:cNvSpPr txBox="1"/>
          <p:nvPr/>
        </p:nvSpPr>
        <p:spPr>
          <a:xfrm>
            <a:off x="3407257" y="4351076"/>
            <a:ext cx="3364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для малых и средних предприятий</a:t>
            </a:r>
            <a:endParaRPr lang="ru-RU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43C2F5-5D2D-E740-9A87-F22F53AC0445}"/>
              </a:ext>
            </a:extLst>
          </p:cNvPr>
          <p:cNvSpPr txBox="1"/>
          <p:nvPr/>
        </p:nvSpPr>
        <p:spPr>
          <a:xfrm>
            <a:off x="3370288" y="5487280"/>
            <a:ext cx="290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 инвестиционные цели</a:t>
            </a:r>
            <a:endParaRPr lang="ru-RU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5E1B2-8AE9-E741-9F24-E764FEBB9B20}"/>
              </a:ext>
            </a:extLst>
          </p:cNvPr>
          <p:cNvSpPr txBox="1"/>
          <p:nvPr/>
        </p:nvSpPr>
        <p:spPr>
          <a:xfrm>
            <a:off x="868174" y="1395210"/>
            <a:ext cx="5766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МКК Хакасии – </a:t>
            </a:r>
            <a:r>
              <a:rPr lang="ru-RU" dirty="0" smtClean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некоммерческая организация, которая </a:t>
            </a:r>
            <a:r>
              <a:rPr lang="ru-RU" dirty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при поддержке Правительства Республики Хакасия обеспечивает </a:t>
            </a:r>
            <a:r>
              <a:rPr lang="ru-RU" dirty="0" smtClean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доступ к </a:t>
            </a:r>
            <a:r>
              <a:rPr lang="ru-RU" dirty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финансовым ресурсам посредством </a:t>
            </a:r>
            <a:r>
              <a:rPr lang="ru-RU" dirty="0" smtClean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предоставления льготных </a:t>
            </a:r>
            <a:r>
              <a:rPr lang="ru-RU" dirty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микрозаймов субъектам малого и среднего </a:t>
            </a:r>
            <a:r>
              <a:rPr lang="ru-RU" dirty="0" smtClean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предпринимательства, а </a:t>
            </a:r>
            <a:r>
              <a:rPr lang="ru-RU" dirty="0">
                <a:solidFill>
                  <a:prstClr val="black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также самозанятым.</a:t>
            </a:r>
          </a:p>
        </p:txBody>
      </p:sp>
    </p:spTree>
    <p:extLst>
      <p:ext uri="{BB962C8B-B14F-4D97-AF65-F5344CB8AC3E}">
        <p14:creationId xmlns:p14="http://schemas.microsoft.com/office/powerpoint/2010/main" val="308526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FEFCA-860F-9F4B-80D7-B55E1DA8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150" y="5493658"/>
            <a:ext cx="937706" cy="9377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05DDE-15C2-884B-AAAB-309A4438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888" y="2373780"/>
            <a:ext cx="1946238" cy="15539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FEB110-9960-034D-8A15-83F66A72A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775" y="5810250"/>
            <a:ext cx="2628900" cy="2095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230F77-4799-AA45-BCD5-045E7EB76731}"/>
              </a:ext>
            </a:extLst>
          </p:cNvPr>
          <p:cNvSpPr txBox="1"/>
          <p:nvPr/>
        </p:nvSpPr>
        <p:spPr>
          <a:xfrm>
            <a:off x="1228422" y="828965"/>
            <a:ext cx="4065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Наши преимущества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5E1B2-8AE9-E741-9F24-E764FEBB9B20}"/>
              </a:ext>
            </a:extLst>
          </p:cNvPr>
          <p:cNvSpPr txBox="1"/>
          <p:nvPr/>
        </p:nvSpPr>
        <p:spPr>
          <a:xfrm>
            <a:off x="788844" y="1493241"/>
            <a:ext cx="45053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Надежность: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учредитель Правительство Республики Хакасия;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Выгодная процентная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ставка (не выше ключевой ставки ЦБ);</a:t>
            </a:r>
          </a:p>
          <a:p>
            <a:endParaRPr lang="ru-RU" sz="2000" b="1" dirty="0" smtClean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Выгодный график гашения (дифференцированный платеж);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Займы без комиссий;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Залог без страхования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;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C785E7-22C1-D644-A5CE-9B5F2EBA2D7F}"/>
              </a:ext>
            </a:extLst>
          </p:cNvPr>
          <p:cNvSpPr txBox="1"/>
          <p:nvPr/>
        </p:nvSpPr>
        <p:spPr>
          <a:xfrm>
            <a:off x="5413664" y="1801018"/>
            <a:ext cx="41719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Отсутствие запрета на досрочное погашение;</a:t>
            </a:r>
          </a:p>
          <a:p>
            <a:endParaRPr lang="ru-RU" sz="2000" b="1" dirty="0" smtClean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Выгодный график гашения (дифференцированный платеж);</a:t>
            </a:r>
          </a:p>
          <a:p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При недостаточности залога возможно предоставление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микрозаймов </a:t>
            </a: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под поручительство Гарантийного фонда РХ.</a:t>
            </a:r>
          </a:p>
        </p:txBody>
      </p:sp>
    </p:spTree>
    <p:extLst>
      <p:ext uri="{BB962C8B-B14F-4D97-AF65-F5344CB8AC3E}">
        <p14:creationId xmlns:p14="http://schemas.microsoft.com/office/powerpoint/2010/main" val="285338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FEFCA-860F-9F4B-80D7-B55E1DA8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601" y="3055383"/>
            <a:ext cx="996950" cy="996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05DDE-15C2-884B-AAAB-309A4438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5268" y="5302542"/>
            <a:ext cx="1419024" cy="11330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FEB110-9960-034D-8A15-83F66A72A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540" y="6000473"/>
            <a:ext cx="2628900" cy="2095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230F77-4799-AA45-BCD5-045E7EB76731}"/>
              </a:ext>
            </a:extLst>
          </p:cNvPr>
          <p:cNvSpPr txBox="1"/>
          <p:nvPr/>
        </p:nvSpPr>
        <p:spPr>
          <a:xfrm>
            <a:off x="679372" y="587508"/>
            <a:ext cx="744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Займы для начинающих  предпринимателей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560675" y="2616631"/>
            <a:ext cx="2595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3,75 % 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037168-6085-954E-9039-587B0838F29B}"/>
              </a:ext>
            </a:extLst>
          </p:cNvPr>
          <p:cNvSpPr txBox="1"/>
          <p:nvPr/>
        </p:nvSpPr>
        <p:spPr>
          <a:xfrm>
            <a:off x="1972408" y="3546284"/>
            <a:ext cx="1947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24 мес.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539568" y="4727821"/>
            <a:ext cx="2470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1 </a:t>
            </a:r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млн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. руб.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560675" y="2975116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залогом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764720" y="3940320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пополнение оборотных </a:t>
            </a: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средств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8A6DA7-B5C5-3C4E-867B-5771888BA28E}"/>
              </a:ext>
            </a:extLst>
          </p:cNvPr>
          <p:cNvSpPr txBox="1"/>
          <p:nvPr/>
        </p:nvSpPr>
        <p:spPr>
          <a:xfrm>
            <a:off x="8433523" y="3512761"/>
            <a:ext cx="211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36 </a:t>
            </a:r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мес.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EB98DC-C1D9-8448-95F2-A52BCA83C200}"/>
              </a:ext>
            </a:extLst>
          </p:cNvPr>
          <p:cNvSpPr txBox="1"/>
          <p:nvPr/>
        </p:nvSpPr>
        <p:spPr>
          <a:xfrm>
            <a:off x="7738183" y="3869449"/>
            <a:ext cx="3032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инвестиционные цели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909884" y="1654044"/>
            <a:ext cx="4825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Кредитный продукт </a:t>
            </a:r>
          </a:p>
          <a:p>
            <a:pPr algn="ctr"/>
            <a:r>
              <a:rPr lang="ru-RU" sz="28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«Легкий старт-Оборот»</a:t>
            </a:r>
            <a:endParaRPr lang="ru-RU" sz="2800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7364784" y="1666767"/>
            <a:ext cx="4089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Кредитный продукт</a:t>
            </a:r>
          </a:p>
          <a:p>
            <a:pPr algn="ctr"/>
            <a:r>
              <a:rPr lang="ru-RU" sz="20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</a:t>
            </a:r>
            <a:r>
              <a:rPr lang="ru-RU" sz="28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«Легкий старт-Инвест»</a:t>
            </a:r>
            <a:endParaRPr lang="ru-RU" sz="2800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9585210" y="2642846"/>
            <a:ext cx="2579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5 % годовых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9593344" y="3011284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без залога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539568" y="5152631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залогом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3046034" y="2625377"/>
            <a:ext cx="2595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5 % годовых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3029479" y="2996894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без залога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7048088" y="2654055"/>
            <a:ext cx="2595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3,75 % 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7143433" y="2995446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залогом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2927572" y="4738117"/>
            <a:ext cx="2899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300 тыс. руб.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2868377" y="5175478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без залога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9386652" y="5106433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без залога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7048088" y="5132309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залогом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9301030" y="4757880"/>
            <a:ext cx="288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300 тыс. руб.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6979566" y="4757880"/>
            <a:ext cx="2470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1 </a:t>
            </a:r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млн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. руб.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1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FEFCA-860F-9F4B-80D7-B55E1DA8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817" y="3913630"/>
            <a:ext cx="996950" cy="996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05DDE-15C2-884B-AAAB-309A4438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5268" y="5302542"/>
            <a:ext cx="1419024" cy="11330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FEB110-9960-034D-8A15-83F66A72A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540" y="6000473"/>
            <a:ext cx="2628900" cy="2095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230F77-4799-AA45-BCD5-045E7EB76731}"/>
              </a:ext>
            </a:extLst>
          </p:cNvPr>
          <p:cNvSpPr txBox="1"/>
          <p:nvPr/>
        </p:nvSpPr>
        <p:spPr>
          <a:xfrm>
            <a:off x="822035" y="496891"/>
            <a:ext cx="744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Займы для самозанятых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1481817" y="2398087"/>
            <a:ext cx="4106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от 3,75 % до 5% годовых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037168-6085-954E-9039-587B0838F29B}"/>
              </a:ext>
            </a:extLst>
          </p:cNvPr>
          <p:cNvSpPr txBox="1"/>
          <p:nvPr/>
        </p:nvSpPr>
        <p:spPr>
          <a:xfrm>
            <a:off x="5010119" y="3208546"/>
            <a:ext cx="1947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До 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36 </a:t>
            </a:r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мес.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C19357-DE64-4848-81DF-798E99D04F85}"/>
              </a:ext>
            </a:extLst>
          </p:cNvPr>
          <p:cNvSpPr txBox="1"/>
          <p:nvPr/>
        </p:nvSpPr>
        <p:spPr>
          <a:xfrm>
            <a:off x="4669540" y="4335162"/>
            <a:ext cx="3090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 500 тыс. руб.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1481817" y="2807978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залогом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3015067" y="3579078"/>
            <a:ext cx="6631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на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цели</a:t>
            </a:r>
            <a:r>
              <a:rPr lang="ru-RU" sz="2000" b="1" dirty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, связанные с видом деятельности </a:t>
            </a:r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самозанятого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1C7821-8471-2546-B8A8-E271683C7D78}"/>
              </a:ext>
            </a:extLst>
          </p:cNvPr>
          <p:cNvSpPr txBox="1"/>
          <p:nvPr/>
        </p:nvSpPr>
        <p:spPr>
          <a:xfrm>
            <a:off x="3131127" y="1642099"/>
            <a:ext cx="721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Кредитный продукт «Самозанятым»</a:t>
            </a:r>
            <a:endParaRPr lang="ru-RU" sz="2800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7155319" y="2380659"/>
            <a:ext cx="4140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о</a:t>
            </a:r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т 6 % до 7% годовых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2FAE74-4A2F-CB48-A7F1-2F1D8A17FBD8}"/>
              </a:ext>
            </a:extLst>
          </p:cNvPr>
          <p:cNvSpPr txBox="1"/>
          <p:nvPr/>
        </p:nvSpPr>
        <p:spPr>
          <a:xfrm>
            <a:off x="7155319" y="2787307"/>
            <a:ext cx="153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без залога</a:t>
            </a:r>
            <a:endParaRPr lang="ru-RU" sz="2000" b="1" dirty="0"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4FEFCA-860F-9F4B-80D7-B55E1DA8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150" y="2806700"/>
            <a:ext cx="996950" cy="996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05DDE-15C2-884B-AAAB-309A4438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5245101"/>
            <a:ext cx="1419024" cy="11330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FEB110-9960-034D-8A15-83F66A72A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540" y="6000473"/>
            <a:ext cx="2628900" cy="2095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230F77-4799-AA45-BCD5-045E7EB76731}"/>
              </a:ext>
            </a:extLst>
          </p:cNvPr>
          <p:cNvSpPr txBox="1"/>
          <p:nvPr/>
        </p:nvSpPr>
        <p:spPr>
          <a:xfrm>
            <a:off x="1500295" y="454011"/>
            <a:ext cx="3090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Реквизиты</a:t>
            </a:r>
            <a:endParaRPr lang="ru-RU" sz="28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1500295" y="1547173"/>
            <a:ext cx="490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Телефон</a:t>
            </a:r>
            <a:r>
              <a:rPr lang="ru-RU" sz="36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 </a:t>
            </a:r>
          </a:p>
          <a:p>
            <a:r>
              <a:rPr lang="ru-RU" sz="3600" b="1" dirty="0" smtClean="0">
                <a:solidFill>
                  <a:srgbClr val="EA5C3E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8 (3902) 248-688</a:t>
            </a:r>
            <a:endParaRPr lang="ru-RU" sz="3600" b="1" dirty="0">
              <a:solidFill>
                <a:srgbClr val="EA5C3E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9753" y="2806700"/>
            <a:ext cx="2400137" cy="24072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1370987" y="4917883"/>
            <a:ext cx="3071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www.fondrh.ru</a:t>
            </a:r>
            <a:endParaRPr lang="ru-RU" sz="3200" b="1" dirty="0">
              <a:solidFill>
                <a:srgbClr val="6D2824"/>
              </a:solidFill>
              <a:latin typeface="PT Sans" panose="020B0503020203020204" pitchFamily="34" charset="0"/>
              <a:ea typeface="Golos Text DemiBold" charset="0"/>
              <a:cs typeface="Golos Text DemiBold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1520F4-B796-E849-94B3-05D96F66DDA4}"/>
              </a:ext>
            </a:extLst>
          </p:cNvPr>
          <p:cNvSpPr txBox="1"/>
          <p:nvPr/>
        </p:nvSpPr>
        <p:spPr>
          <a:xfrm>
            <a:off x="5080000" y="4117663"/>
            <a:ext cx="5733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г. Абакан,</a:t>
            </a:r>
            <a:br>
              <a:rPr lang="ru-RU" sz="2800" b="1" dirty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</a:br>
            <a:r>
              <a:rPr lang="ru-RU" sz="28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пр-кт </a:t>
            </a:r>
            <a:r>
              <a:rPr lang="ru-RU" sz="2800" b="1" dirty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Дружбы Народов, 2а, 2 этаж, </a:t>
            </a:r>
            <a:r>
              <a:rPr lang="ru-RU" sz="2800" b="1" dirty="0" smtClean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Центр </a:t>
            </a:r>
            <a:r>
              <a:rPr lang="ru-RU" sz="2800" b="1" dirty="0">
                <a:solidFill>
                  <a:srgbClr val="6D2824"/>
                </a:solidFill>
                <a:latin typeface="PT Sans" panose="020B0503020203020204" pitchFamily="34" charset="0"/>
                <a:ea typeface="Golos Text DemiBold" charset="0"/>
                <a:cs typeface="Golos Text DemiBold" charset="0"/>
              </a:rPr>
              <a:t>«Мой бизнес»</a:t>
            </a:r>
          </a:p>
        </p:txBody>
      </p:sp>
    </p:spTree>
    <p:extLst>
      <p:ext uri="{BB962C8B-B14F-4D97-AF65-F5344CB8AC3E}">
        <p14:creationId xmlns:p14="http://schemas.microsoft.com/office/powerpoint/2010/main" val="4661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270</Words>
  <Application>Microsoft Office PowerPoint</Application>
  <PresentationFormat>Широкоэкранный</PresentationFormat>
  <Paragraphs>68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Circe Bold</vt:lpstr>
      <vt:lpstr>Golos Text</vt:lpstr>
      <vt:lpstr>Golos Text DemiBold</vt:lpstr>
      <vt:lpstr>PT Sans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днс</cp:lastModifiedBy>
  <cp:revision>41</cp:revision>
  <cp:lastPrinted>2023-04-07T05:58:37Z</cp:lastPrinted>
  <dcterms:created xsi:type="dcterms:W3CDTF">2023-04-07T03:49:10Z</dcterms:created>
  <dcterms:modified xsi:type="dcterms:W3CDTF">2023-04-21T07:17:10Z</dcterms:modified>
</cp:coreProperties>
</file>