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926638" cy="6797675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8" autoAdjust="0"/>
    <p:restoredTop sz="94660"/>
  </p:normalViewPr>
  <p:slideViewPr>
    <p:cSldViewPr>
      <p:cViewPr>
        <p:scale>
          <a:sx n="100" d="100"/>
          <a:sy n="100" d="100"/>
        </p:scale>
        <p:origin x="-2016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4873565-E5EC-4ACA-9DBC-30C0C6B59531}" type="datetime1">
              <a:rPr lang="ru-RU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222C9C-82E4-4D19-BC93-868FC61D334C}" type="datetime1">
              <a:rPr lang="ru-RU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967FE1-52D2-4E1D-87C6-B8A6CEDB5B8F}" type="datetime1">
              <a:rPr lang="ru-RU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15E3D1-78CD-4905-91DC-0ED0E7EA4832}" type="datetime1">
              <a:rPr lang="ru-RU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D9E78-CC44-42B1-89D2-C0D0C978E11F}" type="datetime1">
              <a:rPr lang="ru-RU"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6C4EE44-76FA-4BEC-A3A0-C481FAAF3F13}" type="datetime1">
              <a:rPr lang="ru-RU"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866F71C-8362-4AE9-BB0E-8A6A22724BB3}" type="datetime1">
              <a:rPr lang="ru-RU"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2F94AB-EEDC-4E4A-87ED-B20AB1737FEB}" type="datetime1">
              <a:rPr lang="ru-RU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6A5DA77-72DB-4855-B94D-3F9BFAC85A34}" type="datetime1">
              <a:rPr lang="ru-RU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781E20E-581E-4D21-A780-DCA34D436B3F}" type="datetime1">
              <a:rPr lang="ru-RU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8F9070-3883-4262-A339-AAA875365BF0}" type="datetime1">
              <a:rPr lang="ru-RU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EE641B-640C-47F4-8499-8A289A6BA756}" type="datetime1">
              <a:rPr lang="ru-RU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Пользователь\Desktop\26-02-2019_13-39-28\Безымянный-2_Монтажная область 1.jpg">
            <a:extLst>
              <a:ext uri="{FF2B5EF4-FFF2-40B4-BE49-F238E27FC236}">
                <a16:creationId xmlns="" xmlns:a16="http://schemas.microsoft.com/office/drawing/2014/main" id="{27DE2B86-8CEF-44B6-91E6-4043C7C59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15680" b="37738"/>
          <a:stretch/>
        </p:blipFill>
        <p:spPr bwMode="auto">
          <a:xfrm>
            <a:off x="0" y="-83990"/>
            <a:ext cx="9144000" cy="6957391"/>
          </a:xfrm>
          <a:prstGeom prst="rect">
            <a:avLst/>
          </a:prstGeom>
          <a:noFill/>
        </p:spPr>
      </p:pic>
      <p:pic>
        <p:nvPicPr>
          <p:cNvPr id="7" name="Picture 2" descr="C:\Users\Пользователь\Desktop\02-02-2019_11-23-10\4 (1)-04.png">
            <a:extLst>
              <a:ext uri="{FF2B5EF4-FFF2-40B4-BE49-F238E27FC236}">
                <a16:creationId xmlns="" xmlns:a16="http://schemas.microsoft.com/office/drawing/2014/main" id="{4110642F-332B-4910-AD4D-3E3C06632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5590"/>
          <a:stretch/>
        </p:blipFill>
        <p:spPr bwMode="auto">
          <a:xfrm>
            <a:off x="-59370" y="-60401"/>
            <a:ext cx="9203370" cy="6957391"/>
          </a:xfrm>
          <a:prstGeom prst="rect">
            <a:avLst/>
          </a:prstGeom>
          <a:noFill/>
        </p:spPr>
      </p:pic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D5E2E1D4-EE78-4DF4-B9ED-4ABCF28B1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2238059" y="1556791"/>
            <a:ext cx="4608512" cy="3766727"/>
          </a:xfrm>
          <a:prstGeom prst="rect">
            <a:avLst/>
          </a:prstGeom>
          <a:noFill/>
        </p:spPr>
      </p:pic>
      <p:sp>
        <p:nvSpPr>
          <p:cNvPr id="79815117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260A605-7760-43E6-728D-78A25A6245CE}" type="slidenum">
              <a:rPr lang="ru-RU">
                <a:solidFill>
                  <a:schemeClr val="tx1"/>
                </a:solidFill>
              </a:rPr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99393116" name="Прямоугольник 4"/>
          <p:cNvSpPr/>
          <p:nvPr/>
        </p:nvSpPr>
        <p:spPr bwMode="auto">
          <a:xfrm>
            <a:off x="2505812" y="2492896"/>
            <a:ext cx="4132375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Cambria"/>
              </a:rPr>
              <a:t>МЕРЫ ПОДДЕРЖКИ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Cambria"/>
              </a:rPr>
              <a:t>малого и среднего предпринимательства</a:t>
            </a:r>
          </a:p>
        </p:txBody>
      </p:sp>
      <p:pic>
        <p:nvPicPr>
          <p:cNvPr id="1489744364" name="Рисунок 1" descr="лого Минэк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107504" y="260648"/>
            <a:ext cx="1523999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F427808-47F7-4A6E-A357-FAD21663D27A}"/>
              </a:ext>
            </a:extLst>
          </p:cNvPr>
          <p:cNvSpPr/>
          <p:nvPr/>
        </p:nvSpPr>
        <p:spPr bwMode="auto">
          <a:xfrm rot="5400000">
            <a:off x="2490087" y="2168860"/>
            <a:ext cx="72008" cy="576064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17FC30A-F28B-4305-99AC-24869D3F8D6B}"/>
              </a:ext>
            </a:extLst>
          </p:cNvPr>
          <p:cNvSpPr/>
          <p:nvPr/>
        </p:nvSpPr>
        <p:spPr bwMode="auto">
          <a:xfrm rot="10800000">
            <a:off x="2238059" y="2502049"/>
            <a:ext cx="72008" cy="576064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203F72F2-E0D9-4756-B5CD-C1ACC340995D}"/>
              </a:ext>
            </a:extLst>
          </p:cNvPr>
          <p:cNvSpPr/>
          <p:nvPr/>
        </p:nvSpPr>
        <p:spPr bwMode="auto">
          <a:xfrm rot="5400000">
            <a:off x="6437887" y="3753036"/>
            <a:ext cx="72008" cy="576064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C8E94B71-760D-4F3B-8FB4-A5E66A299904}"/>
              </a:ext>
            </a:extLst>
          </p:cNvPr>
          <p:cNvSpPr/>
          <p:nvPr/>
        </p:nvSpPr>
        <p:spPr bwMode="auto">
          <a:xfrm rot="10800000">
            <a:off x="6761924" y="3501008"/>
            <a:ext cx="72008" cy="576064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1521" y="5517232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Воронова Татьяна Леонидовна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заместитель начальника отдела развития предпринимательства</a:t>
            </a:r>
          </a:p>
          <a:p>
            <a:r>
              <a:rPr lang="ru-RU" dirty="0" smtClean="0"/>
              <a:t>Министерства экономического развития Республики Хакасия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Предоставление в аренду земельного участка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без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проведения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торгов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объем инвестиций в сфере туризма – от 8 млн руб.</a:t>
            </a:r>
            <a:endParaRPr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 сфере обрабатывающих производств                                                         </a:t>
            </a:r>
          </a:p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      (за исключением металлург. производства),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      информации и связи – 15 млн руб.</a:t>
            </a:r>
            <a:endParaRPr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 сфере добычи полезных ископаемых,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транспортировки и хранения – 1 млрд руб.</a:t>
            </a:r>
            <a:endParaRPr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иные отрасли – 50 млн руб.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Юр. лица зарегистрированные в Хакасии,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либо имеющие филиал на территории региона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 состоящие в Едином государственном реестре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юридических лиц  </a:t>
            </a:r>
            <a:endParaRPr dirty="0">
              <a:solidFill>
                <a:prstClr val="black"/>
              </a:solidFill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282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Поддержка инвестиционной деятельности 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788024" y="1841592"/>
            <a:ext cx="4211960" cy="30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4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wipe/>
      </p:transition>
    </mc:Choice>
    <mc:Fallback xmlns="" xmlns:m="http://schemas.openxmlformats.org/officeDocument/2006/math" xmlns:w="http://schemas.openxmlformats.org/wordprocessingml/2006/main">
      <p:transition spd="med" advClick="1">
        <p:wipe dir="l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Приоритетный инвестиционный проект -</a:t>
            </a:r>
          </a:p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      льготы по налогу на имущество до 0%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общая сумма инвестиций должна быть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не менее 15 миллионов рублей;</a:t>
            </a:r>
            <a:endParaRPr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уровень среднемесячной ЗП в расчете на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одного работника должен быть не ниже уровня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по соответствующему виду экономической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деятельности в республике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юр. лица и ИП, реализующие инвестиционные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проекты на территории Хакасии</a:t>
            </a:r>
            <a:endParaRPr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9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*</a:t>
            </a:r>
            <a:r>
              <a:rPr lang="ru-RU" sz="900" b="1" dirty="0">
                <a:solidFill>
                  <a:srgbClr val="1F497D">
                    <a:lumMod val="75000"/>
                  </a:srgbClr>
                </a:solidFill>
                <a:ea typeface="Calibri"/>
              </a:rPr>
              <a:t>О</a:t>
            </a:r>
            <a:r>
              <a:rPr lang="ru-RU" sz="900" dirty="0">
                <a:solidFill>
                  <a:prstClr val="black"/>
                </a:solidFill>
              </a:rPr>
              <a:t>бщая сумма инвестиций в форме капитальных вложений, предусмотренная инвестиционным проектом, должна быть не менее 15 миллионов рублей при условии осуществления инвестиций в форме капитальных вложений в срок, не превышающий трех лет со дня включения инвестиционного проекта в перечень приоритетных инвестиционных проектов. В течение срока реализации инвестиционного проекта уровень среднемесячной заработной платы в расчете на одного работника инвестора должен быть не ниже уровня среднемесячной номинальной начисленной заработной платы в расчете на одного работника по соответствующему виду экономической деятельности в Республике Хакасия.</a:t>
            </a: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282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Поддержка инвестиционной деятельности 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788024" y="1862017"/>
            <a:ext cx="4090162" cy="300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3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wipe/>
      </p:transition>
    </mc:Choice>
    <mc:Fallback xmlns="" xmlns:m="http://schemas.openxmlformats.org/officeDocument/2006/math" xmlns:w="http://schemas.openxmlformats.org/wordprocessingml/2006/main">
      <p:transition spd="med" advClick="1">
        <p:wipe dir="l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7894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Региональный инвестиционный проект – льготы по налогу на имущество до 0%, льготы по налогу на прибыль до 10%   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объем капитальных вложений не менее 50 млн руб.,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при условии осуществления вложений, не превышающих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3 лет со дня включения в реестр участников проектов</a:t>
            </a:r>
            <a:endParaRPr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не менее 500 млн руб., при условии осуществления вложений,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не превышающих 5 лет со дня включения в реестр участников</a:t>
            </a:r>
            <a:endParaRPr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должен обеспечивать положительный бюджетный эффект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стимулирующих налоговых льгот налогоплательщика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Юр. лица, реализующие инвестиционный проект на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территории Хакасии</a:t>
            </a:r>
            <a:endParaRPr dirty="0">
              <a:solidFill>
                <a:prstClr val="black"/>
              </a:solidFill>
            </a:endParaRPr>
          </a:p>
          <a:p>
            <a:pPr algn="just">
              <a:defRPr/>
            </a:pPr>
            <a:r>
              <a:rPr lang="ru-RU" sz="9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*</a:t>
            </a:r>
            <a:r>
              <a:rPr lang="ru-RU" sz="900" dirty="0">
                <a:solidFill>
                  <a:prstClr val="black"/>
                </a:solidFill>
              </a:rPr>
              <a:t>объем капитальных вложений, определяющих сумму финансирования регионального инвестиционного проекта, в соответствии с инвестиционной декларацией не может быть менее:                                                                                                                                  </a:t>
            </a:r>
          </a:p>
          <a:p>
            <a:pPr algn="just">
              <a:buFont typeface="Wingdings"/>
              <a:buNone/>
              <a:defRPr/>
            </a:pPr>
            <a:r>
              <a:rPr lang="ru-RU" sz="900" dirty="0">
                <a:solidFill>
                  <a:prstClr val="black"/>
                </a:solidFill>
              </a:rPr>
              <a:t>а) 50 миллионов рублей при условии осуществления капитальных вложений в срок, не превышающий трех лет со дня включения организации в реестр участников региональных инвестиционных проектов;</a:t>
            </a:r>
          </a:p>
          <a:p>
            <a:pPr algn="just">
              <a:buFont typeface="Wingdings"/>
              <a:buNone/>
              <a:defRPr/>
            </a:pPr>
            <a:r>
              <a:rPr lang="ru-RU" sz="900" dirty="0">
                <a:solidFill>
                  <a:prstClr val="black"/>
                </a:solidFill>
              </a:rPr>
              <a:t>б) 500 миллионов рублей при условии осуществлении капитальных вложений в срок, не превышающий пяти лет со дня включения организации в реестр участников региональных инвестиционных проектов;</a:t>
            </a:r>
          </a:p>
          <a:p>
            <a:pPr algn="just">
              <a:defRPr/>
            </a:pPr>
            <a:r>
              <a:rPr lang="ru-RU" sz="900" dirty="0">
                <a:solidFill>
                  <a:prstClr val="black"/>
                </a:solidFill>
              </a:rPr>
              <a:t>региональный инвестиционный проект в течение срока его реализации должен обеспечивать положительный бюджетный эффект стимулирующих налоговых льгот налогоплательщика - участника регионального инвестиционного проекта, рассчитанный в соответствии с Законом Республики Хакасия "Об инвестиционной политике в Республике Хакасия".</a:t>
            </a:r>
            <a:endParaRPr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282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Поддержка инвестиционной деятельности 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81956" y="2331947"/>
            <a:ext cx="3254541" cy="21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6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wipe/>
      </p:transition>
    </mc:Choice>
    <mc:Fallback xmlns="" xmlns:m="http://schemas.openxmlformats.org/officeDocument/2006/math" xmlns:w="http://schemas.openxmlformats.org/wordprocessingml/2006/main">
      <p:transition spd="med" advClick="1">
        <p:wipe dir="l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Компенсация затрат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на инфраструктуру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Стоимость проекта не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менее 50 млн руб.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Юр. лица, реализующие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инвестиционный проект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на территории Хакасии</a:t>
            </a:r>
            <a:endParaRPr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282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Поддержка инвестиционной деятельности 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71800" y="1205821"/>
            <a:ext cx="6107160" cy="46205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68297" y="4948887"/>
            <a:ext cx="2332856" cy="175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4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wipe/>
      </p:transition>
    </mc:Choice>
    <mc:Fallback xmlns="" xmlns:m="http://schemas.openxmlformats.org/officeDocument/2006/math" xmlns:w="http://schemas.openxmlformats.org/wordprocessingml/2006/main">
      <p:transition spd="med" advClick="1">
        <p:wipe dir="l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92500017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61193" y="0"/>
            <a:ext cx="9225475" cy="6858000"/>
          </a:xfrm>
          <a:prstGeom prst="rect">
            <a:avLst/>
          </a:prstGeom>
          <a:noFill/>
        </p:spPr>
      </p:pic>
      <p:sp>
        <p:nvSpPr>
          <p:cNvPr id="2147243505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310494450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55ECE1-7DCA-D6A2-8A8A-437A07A936D3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087607101" name="Прямоугольник 6"/>
          <p:cNvSpPr/>
          <p:nvPr/>
        </p:nvSpPr>
        <p:spPr bwMode="auto">
          <a:xfrm>
            <a:off x="107503" y="1124743"/>
            <a:ext cx="9036531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Возмещение части затрат промышленным предприятиям,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связанных с приобретением нового оборудования</a:t>
            </a:r>
            <a:r>
              <a:rPr lang="ru-RU" sz="1500" b="1" dirty="0">
                <a:solidFill>
                  <a:srgbClr val="1F497D"/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/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/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Сумма субсидии не более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50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% от стоимости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оборудования и не более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20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млн рублей на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заявителя;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Новое оборудование должно относится к классам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26, 27,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28 ОКПД2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 поставлено на учет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 текущем году</a:t>
            </a:r>
            <a:b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Промышленные предприятия Республики Хакасия,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вид экономической деятельности которых относится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к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разделу «</a:t>
            </a:r>
            <a:r>
              <a:rPr lang="en-US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C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» «Обрабатывающее производство»,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за исключением классов: 10, 11, 12, 18, 19, 24.46 </a:t>
            </a: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8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8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9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*Поддержка действует согласно постановлению Правительства Республики Хакасия от 25.05.2022 № 287. Классы, к которым должно относится оборудование: 26 (оборудование компьютерное, электронное и оптическое), 27 (Оборудование электрическое), 28 (Машины и оборудование, не включенные в другие группировки) (за исключением  подкласса 28.3) ОКПД2.</a:t>
            </a:r>
            <a:br>
              <a:rPr lang="ru-RU" sz="9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9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*Раздел производства С за исключением классов: 10 (производство пищевых продуктов), 11 (производство напитков), 12 (производство табачных изделий),</a:t>
            </a:r>
            <a:br>
              <a:rPr lang="ru-RU" sz="9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9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18 (деятельность полиграфическая и копирование носителей), 19 (производство кокса и нефтепродуктов), 24.46 (производство ядерного топлива) </a:t>
            </a:r>
            <a:endParaRPr lang="ru-RU" sz="8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2023732052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282" y="-129113"/>
            <a:ext cx="9157914" cy="1599050"/>
          </a:xfrm>
          <a:prstGeom prst="rect">
            <a:avLst/>
          </a:prstGeom>
          <a:noFill/>
        </p:spPr>
      </p:pic>
      <p:sp>
        <p:nvSpPr>
          <p:cNvPr id="1383600811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558372642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BC99A42-74F4-BE0A-9CE8-4E8E22B2A2E8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33430294" name="Прямоугольник 1"/>
          <p:cNvSpPr/>
          <p:nvPr/>
        </p:nvSpPr>
        <p:spPr bwMode="auto">
          <a:xfrm>
            <a:off x="602795" y="380560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Поддержка </a:t>
            </a:r>
            <a:r>
              <a:rPr lang="ru-RU" dirty="0" smtClean="0">
                <a:solidFill>
                  <a:prstClr val="white"/>
                </a:solidFill>
              </a:rPr>
              <a:t>в </a:t>
            </a:r>
            <a:r>
              <a:rPr lang="ru-RU" dirty="0">
                <a:solidFill>
                  <a:prstClr val="white"/>
                </a:solidFill>
              </a:rPr>
              <a:t>сфере промышленности</a:t>
            </a:r>
          </a:p>
        </p:txBody>
      </p:sp>
      <p:sp>
        <p:nvSpPr>
          <p:cNvPr id="350266557" name="TextBox 350266556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5C2BB43-B7B1-4047-98A3-454DDBAFEE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8"/>
          <a:stretch/>
        </p:blipFill>
        <p:spPr>
          <a:xfrm>
            <a:off x="5364088" y="2629573"/>
            <a:ext cx="344943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1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Льготные займы на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модернизацию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 расширение производства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Сумма займа от 5 до 50 млн р.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Общий бюджет проекта не менее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6,25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млн р.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Срок займа не более 60 месяцев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Ставка 1% или 3% годовых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 err="1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Софинансирование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не менее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20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%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от стоимости проекта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Промышленные предприятия Республики Хакасия,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вид экономической деятельности которых относится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к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разделу «</a:t>
            </a:r>
            <a:r>
              <a:rPr lang="en-US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C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» «Обрабатывающее производство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»</a:t>
            </a: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-2697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 smtClean="0">
                <a:solidFill>
                  <a:prstClr val="white"/>
                </a:solidFill>
              </a:rPr>
              <a:t>Поддержка в </a:t>
            </a:r>
            <a:r>
              <a:rPr lang="ru-RU" dirty="0">
                <a:solidFill>
                  <a:prstClr val="white"/>
                </a:solidFill>
              </a:rPr>
              <a:t>сфере промышленности</a:t>
            </a: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35CBB5-4ABB-44D2-A553-5A7A6EB3FA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30" y="1446919"/>
            <a:ext cx="4363938" cy="327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114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31B379-8154-4A1C-B0FE-67B304F9D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1896796"/>
            <a:ext cx="3888300" cy="2593496"/>
          </a:xfrm>
          <a:prstGeom prst="rect">
            <a:avLst/>
          </a:prstGeom>
        </p:spPr>
      </p:pic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3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Социальное предприятие</a:t>
            </a:r>
          </a:p>
          <a:p>
            <a:pPr>
              <a:defRPr/>
            </a:pP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Это субъект МСП, осуществляющий деятельность,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направленную на достижение общественно полезных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целей, решение социальных проблем граждан и общества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Перечень категорий, которые могут получить поддержку: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Обеспечение занятости граждан, отнесенных к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категориям социально-уязвимых </a:t>
            </a: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(инвалиды,</a:t>
            </a:r>
            <a:b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пенсионеры, бывшие заключенные и </a:t>
            </a:r>
            <a:r>
              <a:rPr lang="ru-RU" sz="1500" dirty="0" err="1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тд</a:t>
            </a: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.).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050" i="1" dirty="0">
                <a:solidFill>
                  <a:srgbClr val="0070C0"/>
                </a:solidFill>
                <a:ea typeface="Calibri"/>
                <a:cs typeface="Times New Roman"/>
              </a:rPr>
              <a:t>Не менее 50% от штатной численности, но не менее</a:t>
            </a:r>
            <a:br>
              <a:rPr lang="ru-RU" sz="1050" i="1" dirty="0">
                <a:solidFill>
                  <a:srgbClr val="0070C0"/>
                </a:solidFill>
                <a:ea typeface="Calibri"/>
                <a:cs typeface="Times New Roman"/>
              </a:rPr>
            </a:br>
            <a:r>
              <a:rPr lang="ru-RU" sz="1050" i="1" dirty="0">
                <a:solidFill>
                  <a:srgbClr val="0070C0"/>
                </a:solidFill>
                <a:ea typeface="Calibri"/>
                <a:cs typeface="Times New Roman"/>
              </a:rPr>
              <a:t>2-х лиц, относящихся к таким категориям;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Обеспечение реализации товаров </a:t>
            </a: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(работ, услуг),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произведенных гражданами, отнесенными к категориям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социально-уязвимых.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050" i="1" dirty="0">
                <a:solidFill>
                  <a:srgbClr val="0070C0"/>
                </a:solidFill>
                <a:ea typeface="Calibri"/>
                <a:cs typeface="Times New Roman"/>
              </a:rPr>
              <a:t>Не менее 50% от всех доходов;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Производство товаров </a:t>
            </a: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(работ, услуг),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предназначенных для граждан, отнесенных к категориям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социально-уязвимых.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050" i="1" dirty="0">
                <a:solidFill>
                  <a:srgbClr val="0070C0"/>
                </a:solidFill>
                <a:ea typeface="Calibri"/>
                <a:cs typeface="Times New Roman"/>
              </a:rPr>
              <a:t>Не менее 50% от всех доходов;</a:t>
            </a:r>
            <a:endParaRPr lang="ru-RU" sz="105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Деятельность должна быть направлена на достижение общественно полезных целей и решение социальных проблем общества </a:t>
            </a: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(работа с детьми, культурно-просветительская деятельность,</a:t>
            </a:r>
            <a:b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реализация юношеской литературы и </a:t>
            </a:r>
            <a:r>
              <a:rPr lang="ru-RU" sz="1500" dirty="0" err="1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др</a:t>
            </a:r>
            <a:r>
              <a:rPr lang="ru-RU" sz="1500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).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050" i="1" dirty="0">
                <a:solidFill>
                  <a:srgbClr val="0070C0"/>
                </a:solidFill>
                <a:ea typeface="Calibri"/>
                <a:cs typeface="Times New Roman"/>
              </a:rPr>
              <a:t>Не менее 50% от всех доходов.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sz="900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-2697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Социальное предпринимательство – это… </a:t>
            </a: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5791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Грант до 500 тыс. рублей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 err="1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Софинансирование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не менее 25% от стоимости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проекта;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Быть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 Едином реестре субъектов МСП;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Иметь статус социального предприятия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 smtClean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Субъекты МСП, осуществляющие деятельность,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направленную на достижение общественно полезных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целей, решение социальных проблем граждан и общества</a:t>
            </a:r>
          </a:p>
          <a:p>
            <a:pPr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9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9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9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Грант можно потратить на следующие цели: аренда и ремонт нежилого помещения, оплата коммунальных услуг; аренда и приобретение оборудования; выплаты по передаче прав на франшизу; тех. присоединение к объектам инфраструктуры; переоборудование транспорта для перевозки маломобильных групп; оплата первого взноса и </a:t>
            </a:r>
            <a:r>
              <a:rPr lang="ru-RU" sz="900" dirty="0" err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ежемес</a:t>
            </a:r>
            <a:r>
              <a:rPr lang="ru-RU" sz="9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 платежей по лизингу; оплата услуг по созданию, технической поддержке, наполнению, развитию и продвижению проекта в СМИ и сети «Интернет»; приобретение программного обеспечения; и др. </a:t>
            </a:r>
            <a:r>
              <a:rPr lang="ru-RU" sz="9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Субъект бизнеса не должен заниматься производством подакцизных товаров</a:t>
            </a:r>
          </a:p>
          <a:p>
            <a:pPr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Не допускается использование гранта на уплату налогов и иных платежей в бюджет</a:t>
            </a:r>
          </a:p>
          <a:p>
            <a:pPr>
              <a:defRPr/>
            </a:pPr>
            <a:endParaRPr lang="ru-RU" sz="900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-2697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Поддержка социального предпринимательства </a:t>
            </a: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26AE51-3AA4-4C61-A6A6-9AD15C250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2777"/>
            <a:ext cx="4457934" cy="320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1631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85141" y="-155005"/>
            <a:ext cx="9249423" cy="7038043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Меры поддержки инвестиционной деятельности  в сфере промышленности</a:t>
            </a: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715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Мера поддержки:</a:t>
            </a:r>
            <a:b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sz="1500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Грант до 500 тыс. рублей 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Условия: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 err="1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Софинансирование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не менее 25% от стоимости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проекта;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Осуществлять деятельность на территории РХ;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Возраст до 25 лет включительно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1500" b="1" i="1" dirty="0">
                <a:solidFill>
                  <a:srgbClr val="0070C0"/>
                </a:solidFill>
                <a:ea typeface="Calibri"/>
                <a:cs typeface="Times New Roman"/>
              </a:rPr>
              <a:t>Получатели: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ИП в возрасте до 25 лет включительно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Юр. Лицо, одним из учредителей которого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является физ. Лицо в возрасте до 25 лет.</a:t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sz="15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sz="900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*</a:t>
            </a:r>
            <a:r>
              <a:rPr lang="ru-RU" sz="9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Грант можно потратить на следующие цели: аренда и ремонт нежилого помещения, оплата коммунальных услуг; аренда и приобретение оборудования; выплаты по передаче прав на франшизу; тех. присоединение к объектам инфраструктуры; переоборудование транспорта для перевозки маломобильных групп; оплата первого взноса и </a:t>
            </a:r>
            <a:r>
              <a:rPr lang="ru-RU" sz="900" dirty="0" err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ежемес</a:t>
            </a:r>
            <a:r>
              <a:rPr lang="ru-RU" sz="9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 платежей по лизингу; оплата услуг по созданию, технической поддержке, наполнению, развитию и продвижению проекта в СМИ и сети «Интернет»; приобретение программного обеспечения; и др. </a:t>
            </a:r>
            <a:r>
              <a:rPr lang="ru-RU" sz="9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Субъект бизнеса не должен заниматься производством подакцизных товаров. Не допускается использование гранта на уплату налогов и иных платежей в бюджет.</a:t>
            </a:r>
          </a:p>
          <a:p>
            <a:pPr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900"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indent="450214" algn="ctr">
              <a:defRPr/>
            </a:pP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-2697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Поддержка молодежного предпринимательства </a:t>
            </a: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4544AD6-F88A-432C-B9C3-9B1C602FE6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680" y="1743836"/>
            <a:ext cx="4535817" cy="32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1540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1145997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2" y="10938"/>
            <a:ext cx="9123716" cy="6836124"/>
          </a:xfrm>
          <a:prstGeom prst="rect">
            <a:avLst/>
          </a:prstGeom>
          <a:noFill/>
        </p:spPr>
      </p:pic>
      <p:pic>
        <p:nvPicPr>
          <p:cNvPr id="736712460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313345728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671372766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C6DCEAF-B7DF-8966-0FA8-4EBB22B92050}" type="slidenum">
              <a:rPr lang="ru-RU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28829940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white"/>
                </a:solidFill>
              </a:rPr>
              <a:t>Направления поддержки</a:t>
            </a:r>
          </a:p>
        </p:txBody>
      </p:sp>
      <p:sp>
        <p:nvSpPr>
          <p:cNvPr id="2122583589" name="TextBox 2122583588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208104139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919566705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723454054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291A9DC-9F5E-CEA0-A441-F48479882F80}" type="slidenum">
              <a:rPr lang="ru-RU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216611133" name="Прямоугольник 1"/>
          <p:cNvSpPr/>
          <p:nvPr/>
        </p:nvSpPr>
        <p:spPr bwMode="auto">
          <a:xfrm>
            <a:off x="611561" y="329016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dirty="0">
                <a:solidFill>
                  <a:prstClr val="white"/>
                </a:solidFill>
              </a:rPr>
              <a:t>Контакты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42241969" name="Прямоугольник 6"/>
          <p:cNvSpPr/>
          <p:nvPr/>
        </p:nvSpPr>
        <p:spPr bwMode="auto">
          <a:xfrm>
            <a:off x="127785" y="997559"/>
            <a:ext cx="90366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6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sz="800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0D64361-DF87-4262-9E87-8D1A2381C4CB}"/>
              </a:ext>
            </a:extLst>
          </p:cNvPr>
          <p:cNvSpPr txBox="1"/>
          <p:nvPr/>
        </p:nvSpPr>
        <p:spPr>
          <a:xfrm>
            <a:off x="51412" y="929908"/>
            <a:ext cx="907230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i="1" dirty="0" smtClean="0">
                <a:solidFill>
                  <a:srgbClr val="0070C0"/>
                </a:solidFill>
                <a:ea typeface="Calibri"/>
                <a:cs typeface="Times New Roman"/>
              </a:rPr>
              <a:t>Развитие </a:t>
            </a:r>
            <a:r>
              <a:rPr lang="ru-RU" b="1" i="1" dirty="0">
                <a:solidFill>
                  <a:srgbClr val="0070C0"/>
                </a:solidFill>
                <a:ea typeface="Calibri"/>
                <a:cs typeface="Times New Roman"/>
              </a:rPr>
              <a:t>малого и среднего предпринимательства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Консультации о действующих мерах поддержки МСП;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О статусе социального предпринимательства;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Гранты социальным предприятиям;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Гранты молодежному предпринимательству.</a:t>
            </a:r>
          </a:p>
          <a:p>
            <a:pPr>
              <a:defRPr/>
            </a:pPr>
            <a:r>
              <a:rPr lang="ru-RU" b="1" dirty="0">
                <a:solidFill>
                  <a:srgbClr val="C00000"/>
                </a:solidFill>
                <a:ea typeface="Calibri"/>
                <a:cs typeface="Times New Roman"/>
              </a:rPr>
              <a:t>Контакты –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8(3902) 248-200 (210, 211, 266, 213, 217).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endParaRPr lang="ru-RU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b="1" i="1" dirty="0">
                <a:solidFill>
                  <a:srgbClr val="0070C0"/>
                </a:solidFill>
                <a:ea typeface="Calibri"/>
                <a:cs typeface="Times New Roman"/>
              </a:rPr>
              <a:t>Развитие промышленного потенциала</a:t>
            </a: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Субсидии на возмещение части затрат, </a:t>
            </a:r>
            <a:b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связанных с приобретением нового оборудования.</a:t>
            </a:r>
          </a:p>
          <a:p>
            <a:pPr>
              <a:defRPr/>
            </a:pPr>
            <a:r>
              <a:rPr lang="ru-RU" b="1" dirty="0">
                <a:solidFill>
                  <a:srgbClr val="C00000"/>
                </a:solidFill>
                <a:ea typeface="Calibri"/>
                <a:cs typeface="Times New Roman"/>
              </a:rPr>
              <a:t>Контакты –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8 (3902) 248-200 (220, 247).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0070C0"/>
                </a:solidFill>
                <a:ea typeface="Calibri"/>
                <a:cs typeface="Times New Roman"/>
              </a:rPr>
              <a:t>Поддержка инвестиционной деятельности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Региональные инвестиционные проекты;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Приоритетные инвестиционные проекты;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Предоставление в аренду земельного участка</a:t>
            </a:r>
            <a:b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без проведения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торгов.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rgbClr val="C00000"/>
                </a:solidFill>
                <a:ea typeface="Calibri"/>
                <a:cs typeface="Times New Roman"/>
              </a:rPr>
              <a:t>Контакты –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8 (3902) 248-200 (</a:t>
            </a:r>
            <a:r>
              <a:rPr lang="ru-RU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218, 280, 226, 258).</a:t>
            </a:r>
            <a:endParaRPr lang="ru-RU" b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b="1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defRPr/>
            </a:pPr>
            <a:r>
              <a:rPr lang="ru-RU" b="1" i="1" dirty="0">
                <a:solidFill>
                  <a:srgbClr val="0070C0"/>
                </a:solidFill>
                <a:ea typeface="Calibri"/>
                <a:cs typeface="Times New Roman"/>
              </a:rPr>
              <a:t>Адрес </a:t>
            </a:r>
            <a:r>
              <a:rPr lang="ru-RU" b="1" i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- 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(655017, Республика Хакасия, г. Абакан, Советская 45, 4 этаж, 8(3902) 248-200 (200), </a:t>
            </a:r>
            <a:r>
              <a:rPr lang="en-US" sz="1200" dirty="0" err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mineconom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@</a:t>
            </a:r>
            <a:r>
              <a:rPr lang="en-US" sz="1200" dirty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r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-19.</a:t>
            </a:r>
            <a:r>
              <a:rPr lang="en-US" sz="1200" dirty="0" err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ru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)</a:t>
            </a:r>
            <a:endParaRPr lang="ru-RU" sz="1200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pPr>
              <a:defRPr/>
            </a:pPr>
            <a:endParaRPr lang="ru-RU" b="1" i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0387B7D-7B01-45FE-9D51-50AE4EB0CF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7" t="24142" r="19287" b="45134"/>
          <a:stretch/>
        </p:blipFill>
        <p:spPr>
          <a:xfrm>
            <a:off x="6489413" y="3789040"/>
            <a:ext cx="1827003" cy="20882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5AC1461-FCA0-43D0-8336-A3A83A8FB5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6" t="46461" r="22539" b="26436"/>
          <a:stretch/>
        </p:blipFill>
        <p:spPr>
          <a:xfrm>
            <a:off x="6495937" y="1305336"/>
            <a:ext cx="1751854" cy="18587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6ED4E6B-D4C4-4ADA-BD6D-E0211EFEA688}"/>
              </a:ext>
            </a:extLst>
          </p:cNvPr>
          <p:cNvSpPr txBox="1"/>
          <p:nvPr/>
        </p:nvSpPr>
        <p:spPr>
          <a:xfrm>
            <a:off x="6372200" y="307982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F497D">
                    <a:lumMod val="75000"/>
                  </a:srgbClr>
                </a:solidFill>
              </a:rPr>
              <a:t>Минэконом19 ВК</a:t>
            </a:r>
          </a:p>
        </p:txBody>
      </p:sp>
    </p:spTree>
    <p:extLst>
      <p:ext uri="{BB962C8B-B14F-4D97-AF65-F5344CB8AC3E}">
        <p14:creationId xmlns:p14="http://schemas.microsoft.com/office/powerpoint/2010/main" val="396615216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177</Words>
  <Application>Microsoft Office PowerPoint</Application>
  <DocSecurity>0</DocSecurity>
  <PresentationFormat>Экран (4:3)</PresentationFormat>
  <Paragraphs>203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Речкова Татьяна</dc:creator>
  <cp:lastModifiedBy>Пользователь</cp:lastModifiedBy>
  <cp:revision>565</cp:revision>
  <cp:lastPrinted>2023-04-26T09:12:18Z</cp:lastPrinted>
  <dcterms:created xsi:type="dcterms:W3CDTF">2019-02-03T05:17:12Z</dcterms:created>
  <dcterms:modified xsi:type="dcterms:W3CDTF">2023-04-26T13:37:23Z</dcterms:modified>
  <dc:identifier/>
  <dc:language/>
  <cp:version/>
</cp:coreProperties>
</file>