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6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app.xml" ContentType="application/vnd.openxmlformats-officedocument.extended-properties+xml"/>
  <Override PartName="/ppt/slides/slide8.xml" ContentType="application/vnd.openxmlformats-officedocument.presentationml.slide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presProps" Target="presProps.xml" /><Relationship Id="rId20" Type="http://schemas.openxmlformats.org/officeDocument/2006/relationships/tableStyles" Target="tableStyles.xml" /><Relationship Id="rId21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34873565-E5EC-4ACA-9DBC-30C0C6B59531}" type="datetime1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C7222C9C-82E4-4D19-BC93-868FC61D334C}" type="datetime1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68967FE1-52D2-4E1D-87C6-B8A6CEDB5B8F}" type="datetime1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Содержимое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4815E3D1-78CD-4905-91DC-0ED0E7EA4832}" type="datetime1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Содержимое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62D9E78-CC44-42B1-89D2-C0D0C978E11F}" type="datetime1">
              <a:rPr lang="ru-RU"/>
              <a:t/>
            </a:fld>
            <a:endParaRPr lang="ru-RU"/>
          </a:p>
        </p:txBody>
      </p:sp>
      <p:sp>
        <p:nvSpPr>
          <p:cNvPr id="8" name="Нижний колонтитул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66C4EE44-76FA-4BEC-A3A0-C481FAAF3F13}" type="datetime1">
              <a:rPr lang="ru-RU"/>
              <a:t/>
            </a:fld>
            <a:endParaRPr lang="ru-RU"/>
          </a:p>
        </p:txBody>
      </p:sp>
      <p:sp>
        <p:nvSpPr>
          <p:cNvPr id="4" name="Нижний колонтитул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C866F71C-8362-4AE9-BB0E-8A6A22724BB3}" type="datetime1">
              <a:rPr lang="ru-RU"/>
              <a:t/>
            </a:fld>
            <a:endParaRPr lang="ru-RU"/>
          </a:p>
        </p:txBody>
      </p:sp>
      <p:sp>
        <p:nvSpPr>
          <p:cNvPr id="3" name="Нижний колонтитул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282F94AB-EEDC-4E4A-87ED-B20AB1737FEB}" type="datetime1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 hidden="0"/>
          <p:cNvSpPr>
            <a:spLocks noGrp="1"/>
          </p:cNvSpPr>
          <p:nvPr isPhoto="0" userDrawn="0">
            <p:ph type="pic" idx="1" hasCustomPrompt="0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26A5DA77-72DB-4855-B94D-3F9BFAC85A34}" type="datetime1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E781E20E-581E-4D21-A780-DCA34D436B3F}" type="datetime1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8B8F9070-3883-4262-A339-AAA875365BF0}" type="datetime1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6EE641B-640C-47F4-8499-8A289A6BA756}" type="datetime1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1"/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hyperlink" Target="http://me26@r-19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Пользователь\Desktop\02-02-2019_11-23-10\4 (1)-04.png" hidden="0"/>
          <p:cNvPicPr>
            <a:picLocks noChangeAspect="1" noChangeArrowheads="1"/>
          </p:cNvPicPr>
          <p:nvPr isPhoto="0" userDrawn="0"/>
        </p:nvPicPr>
        <p:blipFill>
          <a:blip r:embed="rId2"/>
          <a:srcRect l="0" t="0" r="5590" b="0"/>
          <a:stretch/>
        </p:blipFill>
        <p:spPr bwMode="auto">
          <a:xfrm>
            <a:off x="20283" y="21878"/>
            <a:ext cx="9123717" cy="6836121"/>
          </a:xfrm>
          <a:prstGeom prst="rect">
            <a:avLst/>
          </a:prstGeom>
          <a:noFill/>
        </p:spPr>
      </p:pic>
      <p:sp>
        <p:nvSpPr>
          <p:cNvPr id="28" name="Прямоугольник 27" hidden="0"/>
          <p:cNvSpPr/>
          <p:nvPr isPhoto="0" userDrawn="0"/>
        </p:nvSpPr>
        <p:spPr bwMode="auto">
          <a:xfrm>
            <a:off x="110038" y="329015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9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Прямоугольник 1" hidden="0"/>
          <p:cNvSpPr/>
          <p:nvPr isPhoto="0" userDrawn="0"/>
        </p:nvSpPr>
        <p:spPr bwMode="auto">
          <a:xfrm>
            <a:off x="523666" y="106615"/>
            <a:ext cx="7992888" cy="5140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500" b="1">
              <a:latin typeface="Times New Roman"/>
              <a:cs typeface="Times New Roman"/>
            </a:endParaRPr>
          </a:p>
        </p:txBody>
      </p:sp>
      <p:pic>
        <p:nvPicPr>
          <p:cNvPr id="1026" name="Picture 2" descr="\\main\Для обмена\Семичев Эдуард Васильевич\Логотип Минэкономразвития Хакасии\логотип_Монтажная область 1.pn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251520" y="404664"/>
            <a:ext cx="3602038" cy="1901825"/>
          </a:xfrm>
          <a:prstGeom prst="rect">
            <a:avLst/>
          </a:prstGeom>
          <a:noFill/>
        </p:spPr>
      </p:pic>
      <p:sp>
        <p:nvSpPr>
          <p:cNvPr id="4" name="TextBox 3" hidden="0"/>
          <p:cNvSpPr txBox="1"/>
          <p:nvPr isPhoto="0" userDrawn="0"/>
        </p:nvSpPr>
        <p:spPr bwMode="auto">
          <a:xfrm>
            <a:off x="523665" y="2708919"/>
            <a:ext cx="8298424" cy="3124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tx2"/>
                </a:solidFill>
                <a:latin typeface="Arial Narrow"/>
                <a:cs typeface="Times New Roman"/>
              </a:rPr>
              <a:t> </a:t>
            </a:r>
            <a:r>
              <a:rPr lang="ru-RU" sz="2800" b="1">
                <a:solidFill>
                  <a:schemeClr val="tx2"/>
                </a:solidFill>
                <a:latin typeface="Arial Narrow"/>
                <a:cs typeface="Times New Roman"/>
              </a:rPr>
              <a:t>Грантовая</a:t>
            </a:r>
            <a:r>
              <a:rPr lang="ru-RU" sz="2800" b="1">
                <a:solidFill>
                  <a:schemeClr val="tx2"/>
                </a:solidFill>
                <a:latin typeface="Arial Narrow"/>
                <a:cs typeface="Times New Roman"/>
              </a:rPr>
              <a:t> поддержка </a:t>
            </a:r>
            <a:r>
              <a:rPr lang="ru-RU" sz="2800" b="1">
                <a:solidFill>
                  <a:schemeClr val="tx2"/>
                </a:solidFill>
                <a:latin typeface="Arial Narrow"/>
                <a:cs typeface="Times New Roman"/>
              </a:rPr>
              <a:t>проектов на развитие </a:t>
            </a:r>
            <a:r>
              <a:rPr lang="ru-RU" sz="2800" b="1">
                <a:solidFill>
                  <a:schemeClr val="tx2"/>
                </a:solidFill>
                <a:latin typeface="Arial Narrow"/>
                <a:cs typeface="Times New Roman"/>
              </a:rPr>
              <a:t>туризма за счет средств республиканского бюджета Республики Хакасия </a:t>
            </a:r>
            <a:endParaRPr lang="ru-RU" sz="2800" b="1">
              <a:solidFill>
                <a:schemeClr val="tx2"/>
              </a:solidFill>
              <a:latin typeface="Arial Narrow"/>
              <a:cs typeface="Times New Roman"/>
            </a:endParaRPr>
          </a:p>
          <a:p>
            <a:pPr algn="ctr">
              <a:defRPr/>
            </a:pPr>
            <a:r>
              <a:rPr lang="ru-RU" sz="2800" b="1">
                <a:solidFill>
                  <a:schemeClr val="tx2"/>
                </a:solidFill>
                <a:latin typeface="Arial Narrow"/>
                <a:cs typeface="Times New Roman"/>
              </a:rPr>
              <a:t>в 2023 году</a:t>
            </a:r>
            <a:endParaRPr/>
          </a:p>
          <a:p>
            <a:pPr algn="ctr">
              <a:defRPr/>
            </a:pPr>
            <a:endParaRPr lang="ru-RU" sz="2800" b="1">
              <a:solidFill>
                <a:schemeClr val="tx2"/>
              </a:solidFill>
              <a:latin typeface="Arial Narrow"/>
              <a:cs typeface="Times New Roman"/>
            </a:endParaRPr>
          </a:p>
          <a:p>
            <a:pPr algn="ctr">
              <a:defRPr/>
            </a:pPr>
            <a:r>
              <a:rPr lang="ru-RU" sz="2050" b="1">
                <a:solidFill>
                  <a:schemeClr val="tx2"/>
                </a:solidFill>
                <a:latin typeface="Arial Narrow"/>
              </a:rPr>
              <a:t>(Постановление </a:t>
            </a:r>
            <a:r>
              <a:rPr lang="ru-RU" sz="2050" b="1">
                <a:solidFill>
                  <a:schemeClr val="tx2"/>
                </a:solidFill>
                <a:latin typeface="Arial Narrow"/>
              </a:rPr>
              <a:t>Правительства Республики Хакасия </a:t>
            </a:r>
            <a:r>
              <a:rPr lang="ru-RU" sz="2050" b="1">
                <a:solidFill>
                  <a:schemeClr val="tx2"/>
                </a:solidFill>
                <a:latin typeface="Arial Narrow"/>
              </a:rPr>
              <a:t>от </a:t>
            </a:r>
            <a:r>
              <a:rPr lang="ru-RU" sz="2050" b="1">
                <a:solidFill>
                  <a:schemeClr val="tx2"/>
                </a:solidFill>
                <a:latin typeface="Arial Narrow"/>
              </a:rPr>
              <a:t>21.07.2020 № </a:t>
            </a:r>
            <a:r>
              <a:rPr lang="ru-RU" sz="2050" b="1">
                <a:solidFill>
                  <a:schemeClr val="tx2"/>
                </a:solidFill>
                <a:latin typeface="Arial Narrow"/>
              </a:rPr>
              <a:t>388  с изменениями от 03.03.2023) </a:t>
            </a:r>
            <a:endParaRPr lang="ru-RU" sz="2050" b="1">
              <a:solidFill>
                <a:schemeClr val="tx2"/>
              </a:solidFill>
              <a:latin typeface="Arial Narrow"/>
            </a:endParaRPr>
          </a:p>
          <a:p>
            <a:pPr lvl="0" algn="ctr">
              <a:defRPr/>
            </a:pPr>
            <a:endParaRPr lang="ru-RU" b="1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Пользователь\Desktop\02-02-2019_11-23-10\4 (1)-04.png" hidden="0"/>
          <p:cNvPicPr>
            <a:picLocks noChangeAspect="1" noChangeArrowheads="1"/>
          </p:cNvPicPr>
          <p:nvPr isPhoto="0" userDrawn="0"/>
        </p:nvPicPr>
        <p:blipFill>
          <a:blip r:embed="rId2"/>
          <a:srcRect l="0" t="0" r="5590" b="0"/>
          <a:stretch/>
        </p:blipFill>
        <p:spPr bwMode="auto">
          <a:xfrm>
            <a:off x="-50024" y="-140697"/>
            <a:ext cx="9218474" cy="7020452"/>
          </a:xfrm>
          <a:prstGeom prst="rect">
            <a:avLst/>
          </a:prstGeom>
          <a:noFill/>
        </p:spPr>
      </p:pic>
      <p:pic>
        <p:nvPicPr>
          <p:cNvPr id="27" name="Picture 3" descr="C:\Users\Пользователь\Desktop\02-02-2019_11-23-10\3-06.pn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0" y="-454875"/>
            <a:ext cx="9168449" cy="1441086"/>
          </a:xfrm>
          <a:prstGeom prst="rect">
            <a:avLst/>
          </a:prstGeom>
          <a:noFill/>
        </p:spPr>
      </p:pic>
      <p:sp>
        <p:nvSpPr>
          <p:cNvPr id="28" name="Прямоугольник 27" hidden="0"/>
          <p:cNvSpPr/>
          <p:nvPr isPhoto="0" userDrawn="0"/>
        </p:nvSpPr>
        <p:spPr bwMode="auto">
          <a:xfrm>
            <a:off x="20283" y="329015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9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Прямоугольник 1" hidden="0"/>
          <p:cNvSpPr/>
          <p:nvPr isPhoto="0" userDrawn="0"/>
        </p:nvSpPr>
        <p:spPr bwMode="auto">
          <a:xfrm>
            <a:off x="530448" y="-50635"/>
            <a:ext cx="8638001" cy="579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300" b="1">
                <a:latin typeface="Arial Narrow"/>
                <a:cs typeface="Times New Roman"/>
              </a:rPr>
              <a:t>Направления </a:t>
            </a:r>
            <a:r>
              <a:rPr lang="ru-RU" sz="2300" b="1">
                <a:latin typeface="Arial Narrow"/>
                <a:cs typeface="Times New Roman"/>
              </a:rPr>
              <a:t>грантовой</a:t>
            </a:r>
            <a:r>
              <a:rPr lang="ru-RU" sz="2300" b="1">
                <a:latin typeface="Arial Narrow"/>
                <a:cs typeface="Times New Roman"/>
              </a:rPr>
              <a:t> поддержки на развитие туризма в 2023 году</a:t>
            </a:r>
            <a:endParaRPr lang="ru-RU" sz="2300" b="1">
              <a:latin typeface="Arial Narrow"/>
              <a:cs typeface="Times New Roman"/>
            </a:endParaRPr>
          </a:p>
        </p:txBody>
      </p:sp>
      <p:sp>
        <p:nvSpPr>
          <p:cNvPr id="8" name="TextBox 7" hidden="0"/>
          <p:cNvSpPr txBox="1"/>
          <p:nvPr isPhoto="0" userDrawn="0"/>
        </p:nvSpPr>
        <p:spPr bwMode="auto">
          <a:xfrm>
            <a:off x="1200014" y="562146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i="1"/>
              <a:t>НАПРАВЛЕНИЯ </a:t>
            </a:r>
            <a:endParaRPr lang="ru-RU" b="1" i="1"/>
          </a:p>
        </p:txBody>
      </p:sp>
      <p:sp>
        <p:nvSpPr>
          <p:cNvPr id="21" name="TextBox 20" hidden="0"/>
          <p:cNvSpPr txBox="1"/>
          <p:nvPr isPhoto="0" userDrawn="0"/>
        </p:nvSpPr>
        <p:spPr bwMode="auto">
          <a:xfrm>
            <a:off x="5946160" y="542161"/>
            <a:ext cx="3186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i="1"/>
              <a:t>МАКСИМАЛЬНЫЙ </a:t>
            </a:r>
            <a:endParaRPr/>
          </a:p>
          <a:p>
            <a:pPr algn="ctr">
              <a:defRPr/>
            </a:pPr>
            <a:r>
              <a:rPr lang="ru-RU" b="1" i="1"/>
              <a:t>РАЗМЕР ГРАНТА </a:t>
            </a:r>
            <a:endParaRPr lang="ru-RU" b="1" i="1"/>
          </a:p>
        </p:txBody>
      </p:sp>
      <p:sp>
        <p:nvSpPr>
          <p:cNvPr id="10" name="Скругленный прямоугольник 9" hidden="0"/>
          <p:cNvSpPr/>
          <p:nvPr isPhoto="0" userDrawn="0"/>
        </p:nvSpPr>
        <p:spPr bwMode="auto">
          <a:xfrm flipH="0" flipV="0">
            <a:off x="121787" y="1040694"/>
            <a:ext cx="4919416" cy="2644942"/>
          </a:xfrm>
          <a:prstGeom prst="roundRect">
            <a:avLst>
              <a:gd name="adj" fmla="val 16667"/>
            </a:avLst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450">
                <a:solidFill>
                  <a:schemeClr val="tx1"/>
                </a:solidFill>
                <a:latin typeface="Arial Narrow"/>
              </a:rPr>
              <a:t>1. обустройство </a:t>
            </a:r>
            <a:r>
              <a:rPr lang="ru-RU" sz="1450">
                <a:solidFill>
                  <a:schemeClr val="tx1"/>
                </a:solidFill>
                <a:latin typeface="Arial Narrow"/>
              </a:rPr>
              <a:t>объектов туристского показа</a:t>
            </a:r>
            <a:endParaRPr sz="1450"/>
          </a:p>
          <a:p>
            <a:pPr>
              <a:defRPr/>
            </a:pPr>
            <a:r>
              <a:rPr lang="ru-RU" sz="1450">
                <a:solidFill>
                  <a:schemeClr val="tx1"/>
                </a:solidFill>
                <a:latin typeface="Arial Narrow"/>
              </a:rPr>
              <a:t>2. создание </a:t>
            </a:r>
            <a:r>
              <a:rPr lang="ru-RU" sz="1450">
                <a:solidFill>
                  <a:schemeClr val="tx1"/>
                </a:solidFill>
                <a:latin typeface="Arial Narrow"/>
              </a:rPr>
              <a:t>и (или) развитие пляжей, обустройство береговых линий</a:t>
            </a:r>
            <a:endParaRPr sz="1450"/>
          </a:p>
          <a:p>
            <a:pPr>
              <a:defRPr/>
            </a:pPr>
            <a:r>
              <a:rPr lang="ru-RU" sz="1450">
                <a:solidFill>
                  <a:schemeClr val="tx1"/>
                </a:solidFill>
                <a:latin typeface="Arial Narrow"/>
              </a:rPr>
              <a:t>3. строительство и развитие </a:t>
            </a:r>
            <a:r>
              <a:rPr lang="ru-RU" sz="1450">
                <a:solidFill>
                  <a:schemeClr val="tx1"/>
                </a:solidFill>
                <a:latin typeface="Arial Narrow"/>
              </a:rPr>
              <a:t>объектов дорожного сервиса</a:t>
            </a:r>
            <a:endParaRPr sz="1450"/>
          </a:p>
          <a:p>
            <a:pPr>
              <a:defRPr/>
            </a:pPr>
            <a:r>
              <a:rPr lang="ru-RU" sz="1450">
                <a:solidFill>
                  <a:schemeClr val="tx1"/>
                </a:solidFill>
                <a:latin typeface="Arial Narrow"/>
              </a:rPr>
              <a:t>4. приобретение</a:t>
            </a:r>
            <a:r>
              <a:rPr lang="ru-RU" sz="1450">
                <a:solidFill>
                  <a:schemeClr val="tx1"/>
                </a:solidFill>
                <a:latin typeface="Arial Narrow"/>
              </a:rPr>
              <a:t>, доставка, установка (монтаж) и обустройство модульных гостиниц и </a:t>
            </a:r>
            <a:r>
              <a:rPr lang="ru-RU" sz="1450">
                <a:solidFill>
                  <a:schemeClr val="tx1"/>
                </a:solidFill>
                <a:latin typeface="Arial Narrow"/>
              </a:rPr>
              <a:t>глэмпингов</a:t>
            </a:r>
            <a:endParaRPr sz="1450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1450">
                <a:solidFill>
                  <a:schemeClr val="tx1"/>
                </a:solidFill>
                <a:latin typeface="Arial Narrow"/>
              </a:rPr>
              <a:t>5. приобретение </a:t>
            </a:r>
            <a:r>
              <a:rPr lang="ru-RU" sz="1450">
                <a:solidFill>
                  <a:schemeClr val="tx1"/>
                </a:solidFill>
                <a:latin typeface="Arial Narrow"/>
              </a:rPr>
              <a:t>оборудования - подъемники различного  типа для организации зимнего катания, аттракционы различных видов</a:t>
            </a:r>
            <a:endParaRPr sz="1450">
              <a:solidFill>
                <a:schemeClr val="tx1"/>
              </a:solidFill>
              <a:latin typeface="Arial Narrow"/>
            </a:endParaRPr>
          </a:p>
          <a:p>
            <a:pPr>
              <a:defRPr/>
            </a:pPr>
            <a:r>
              <a:rPr lang="ru-RU" sz="1450">
                <a:solidFill>
                  <a:schemeClr val="tx1"/>
                </a:solidFill>
                <a:latin typeface="Arial Narrow"/>
              </a:rPr>
              <a:t>6. приобретение,сборка либо строительство плота сборно-разборного</a:t>
            </a:r>
            <a:endParaRPr sz="145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11" name="Стрелка вправо 10" hidden="0"/>
          <p:cNvSpPr/>
          <p:nvPr isPhoto="0" userDrawn="0"/>
        </p:nvSpPr>
        <p:spPr bwMode="auto">
          <a:xfrm>
            <a:off x="5253533" y="2299951"/>
            <a:ext cx="792087" cy="479148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Скругленный прямоугольник 24" hidden="0"/>
          <p:cNvSpPr/>
          <p:nvPr isPhoto="0" userDrawn="0"/>
        </p:nvSpPr>
        <p:spPr bwMode="auto">
          <a:xfrm>
            <a:off x="6162625" y="1455324"/>
            <a:ext cx="2808312" cy="2230313"/>
          </a:xfrm>
          <a:prstGeom prst="roundRect">
            <a:avLst>
              <a:gd name="adj" fmla="val 16667"/>
            </a:avLst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8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12" name="TextBox 11" hidden="0"/>
          <p:cNvSpPr txBox="1"/>
          <p:nvPr isPhoto="0" userDrawn="0"/>
        </p:nvSpPr>
        <p:spPr bwMode="auto">
          <a:xfrm>
            <a:off x="6425479" y="2317433"/>
            <a:ext cx="2520351" cy="45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 i="1"/>
              <a:t>4 млн рублей</a:t>
            </a:r>
            <a:endParaRPr lang="ru-RU" sz="2400" b="1" i="1"/>
          </a:p>
        </p:txBody>
      </p:sp>
      <p:sp>
        <p:nvSpPr>
          <p:cNvPr id="31" name="Скругленный прямоугольник 30" hidden="0"/>
          <p:cNvSpPr/>
          <p:nvPr isPhoto="0" userDrawn="0"/>
        </p:nvSpPr>
        <p:spPr bwMode="auto">
          <a:xfrm flipH="0" flipV="0">
            <a:off x="121787" y="3811562"/>
            <a:ext cx="5073893" cy="1389799"/>
          </a:xfrm>
          <a:prstGeom prst="roundRect">
            <a:avLst>
              <a:gd name="adj" fmla="val 16667"/>
            </a:avLst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8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20" name="Прямоугольник 19" hidden="0"/>
          <p:cNvSpPr/>
          <p:nvPr isPhoto="0" userDrawn="0"/>
        </p:nvSpPr>
        <p:spPr bwMode="auto">
          <a:xfrm flipH="0" flipV="0">
            <a:off x="121787" y="3880555"/>
            <a:ext cx="4568286" cy="1463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>
                <a:latin typeface="Arial Narrow"/>
              </a:rPr>
              <a:t>1. приобретение</a:t>
            </a:r>
            <a:r>
              <a:rPr lang="ru-RU" sz="1500">
                <a:latin typeface="Arial Narrow"/>
              </a:rPr>
              <a:t>, доставка и установка (монтаж) туалетных </a:t>
            </a:r>
            <a:r>
              <a:rPr lang="ru-RU" sz="1500">
                <a:latin typeface="Arial Narrow"/>
              </a:rPr>
              <a:t>модулей</a:t>
            </a:r>
            <a:endParaRPr sz="1500">
              <a:latin typeface="Arial Narrow"/>
            </a:endParaRPr>
          </a:p>
          <a:p>
            <a:pPr>
              <a:defRPr/>
            </a:pPr>
            <a:r>
              <a:rPr lang="ru-RU" sz="1500">
                <a:latin typeface="Arial Narrow"/>
              </a:rPr>
              <a:t>2. обеспечение </a:t>
            </a:r>
            <a:r>
              <a:rPr lang="ru-RU" sz="1500">
                <a:latin typeface="Arial Narrow"/>
              </a:rPr>
              <a:t>средств размещения </a:t>
            </a:r>
            <a:r>
              <a:rPr lang="ru-RU" sz="1500">
                <a:latin typeface="Arial Narrow"/>
              </a:rPr>
              <a:t>системами автономного </a:t>
            </a:r>
            <a:r>
              <a:rPr lang="ru-RU" sz="1500">
                <a:latin typeface="Arial Narrow"/>
              </a:rPr>
              <a:t>электроснабжения</a:t>
            </a:r>
            <a:endParaRPr lang="ru-RU" sz="1500">
              <a:latin typeface="Arial Narrow"/>
            </a:endParaRPr>
          </a:p>
          <a:p>
            <a:pPr>
              <a:defRPr/>
            </a:pPr>
            <a:r>
              <a:rPr lang="ru-RU" sz="1500">
                <a:latin typeface="Arial Narrow"/>
              </a:rPr>
              <a:t>3. </a:t>
            </a:r>
            <a:r>
              <a:rPr lang="ru-RU" sz="15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приобретение </a:t>
            </a:r>
            <a:r>
              <a:rPr lang="ru-RU" sz="15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туристского снаряжения</a:t>
            </a:r>
            <a:endParaRPr lang="ru-RU" sz="1500">
              <a:latin typeface="Arial Narrow"/>
            </a:endParaRPr>
          </a:p>
          <a:p>
            <a:pPr>
              <a:defRPr/>
            </a:pPr>
            <a:endParaRPr lang="ru-RU" sz="1500">
              <a:latin typeface="Arial Narrow"/>
            </a:endParaRPr>
          </a:p>
        </p:txBody>
      </p:sp>
      <p:sp>
        <p:nvSpPr>
          <p:cNvPr id="32" name="Стрелка вправо 31" hidden="0"/>
          <p:cNvSpPr/>
          <p:nvPr isPhoto="0" userDrawn="0"/>
        </p:nvSpPr>
        <p:spPr bwMode="auto">
          <a:xfrm>
            <a:off x="5253533" y="4532750"/>
            <a:ext cx="792087" cy="479148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3" name="Скругленный прямоугольник 32" hidden="0"/>
          <p:cNvSpPr/>
          <p:nvPr isPhoto="0" userDrawn="0"/>
        </p:nvSpPr>
        <p:spPr bwMode="auto">
          <a:xfrm>
            <a:off x="6195752" y="4343285"/>
            <a:ext cx="2756829" cy="858077"/>
          </a:xfrm>
          <a:prstGeom prst="roundRect">
            <a:avLst>
              <a:gd name="adj" fmla="val 16667"/>
            </a:avLst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8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35" name="TextBox 34" hidden="0"/>
          <p:cNvSpPr txBox="1"/>
          <p:nvPr isPhoto="0" userDrawn="0"/>
        </p:nvSpPr>
        <p:spPr bwMode="auto">
          <a:xfrm>
            <a:off x="6306641" y="4497320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 i="1"/>
              <a:t>1 млн рублей</a:t>
            </a:r>
            <a:endParaRPr lang="ru-RU" sz="2400" b="1" i="1"/>
          </a:p>
        </p:txBody>
      </p:sp>
      <p:sp>
        <p:nvSpPr>
          <p:cNvPr id="36" name="Скругленный прямоугольник 35" hidden="0"/>
          <p:cNvSpPr/>
          <p:nvPr isPhoto="0" userDrawn="0"/>
        </p:nvSpPr>
        <p:spPr bwMode="auto">
          <a:xfrm flipH="0" flipV="0">
            <a:off x="121787" y="5379581"/>
            <a:ext cx="5050083" cy="976767"/>
          </a:xfrm>
          <a:prstGeom prst="roundRect">
            <a:avLst>
              <a:gd name="adj" fmla="val 16667"/>
            </a:avLst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8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22" name="Прямоугольник 21" hidden="0"/>
          <p:cNvSpPr/>
          <p:nvPr isPhoto="0" userDrawn="0"/>
        </p:nvSpPr>
        <p:spPr bwMode="auto">
          <a:xfrm flipH="0" flipV="0">
            <a:off x="241448" y="5492763"/>
            <a:ext cx="4804111" cy="777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>
                <a:latin typeface="Arial Narrow"/>
              </a:rPr>
              <a:t>1. финансовое обеспечение затрат, связанных с классификацией пляжей и объектов туристской индустрии</a:t>
            </a:r>
            <a:endParaRPr sz="1500"/>
          </a:p>
        </p:txBody>
      </p:sp>
      <p:sp>
        <p:nvSpPr>
          <p:cNvPr id="37" name="Стрелка вправо 36" hidden="0"/>
          <p:cNvSpPr/>
          <p:nvPr isPhoto="0" userDrawn="0"/>
        </p:nvSpPr>
        <p:spPr bwMode="auto">
          <a:xfrm>
            <a:off x="5253533" y="5612395"/>
            <a:ext cx="792087" cy="479148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Скругленный прямоугольник 37" hidden="0"/>
          <p:cNvSpPr/>
          <p:nvPr isPhoto="0" userDrawn="0"/>
        </p:nvSpPr>
        <p:spPr bwMode="auto">
          <a:xfrm>
            <a:off x="6273515" y="5492763"/>
            <a:ext cx="2756829" cy="659872"/>
          </a:xfrm>
          <a:prstGeom prst="roundRect">
            <a:avLst>
              <a:gd name="adj" fmla="val 16667"/>
            </a:avLst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8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39" name="TextBox 38" hidden="0"/>
          <p:cNvSpPr txBox="1"/>
          <p:nvPr isPhoto="0" userDrawn="0"/>
        </p:nvSpPr>
        <p:spPr bwMode="auto">
          <a:xfrm>
            <a:off x="6314023" y="5571941"/>
            <a:ext cx="2520639" cy="45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 i="1"/>
              <a:t>100 тыс. рублей</a:t>
            </a:r>
            <a:endParaRPr lang="ru-RU" sz="2400" b="1" i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Пользователь\Desktop\02-02-2019_11-23-10\4 (1)-04.png" hidden="0"/>
          <p:cNvPicPr>
            <a:picLocks noChangeAspect="1" noChangeArrowheads="1"/>
          </p:cNvPicPr>
          <p:nvPr isPhoto="0" userDrawn="0"/>
        </p:nvPicPr>
        <p:blipFill>
          <a:blip r:embed="rId2"/>
          <a:srcRect l="0" t="0" r="5590" b="0"/>
          <a:stretch/>
        </p:blipFill>
        <p:spPr bwMode="auto">
          <a:xfrm>
            <a:off x="-40336" y="-178823"/>
            <a:ext cx="9218474" cy="7020452"/>
          </a:xfrm>
          <a:prstGeom prst="rect">
            <a:avLst/>
          </a:prstGeom>
          <a:noFill/>
        </p:spPr>
      </p:pic>
      <p:pic>
        <p:nvPicPr>
          <p:cNvPr id="27" name="Picture 3" descr="C:\Users\Пользователь\Desktop\02-02-2019_11-23-10\3-06.pn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-36004" y="-454875"/>
            <a:ext cx="9180004" cy="1567782"/>
          </a:xfrm>
          <a:prstGeom prst="rect">
            <a:avLst/>
          </a:prstGeom>
          <a:noFill/>
        </p:spPr>
      </p:pic>
      <p:sp>
        <p:nvSpPr>
          <p:cNvPr id="28" name="Прямоугольник 27" hidden="0"/>
          <p:cNvSpPr/>
          <p:nvPr isPhoto="0" userDrawn="0"/>
        </p:nvSpPr>
        <p:spPr bwMode="auto">
          <a:xfrm>
            <a:off x="20283" y="329015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9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Прямоугольник 1" hidden="0"/>
          <p:cNvSpPr/>
          <p:nvPr isPhoto="0" userDrawn="0"/>
        </p:nvSpPr>
        <p:spPr bwMode="auto">
          <a:xfrm>
            <a:off x="539552" y="-21809"/>
            <a:ext cx="8496944" cy="579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300" b="1">
                <a:latin typeface="Arial Narrow"/>
                <a:cs typeface="Times New Roman"/>
              </a:rPr>
              <a:t>Затраты по направлениям </a:t>
            </a:r>
            <a:r>
              <a:rPr lang="ru-RU" sz="2300" b="1">
                <a:latin typeface="Arial Narrow"/>
                <a:cs typeface="Times New Roman"/>
              </a:rPr>
              <a:t>грантовой</a:t>
            </a:r>
            <a:r>
              <a:rPr lang="ru-RU" sz="2300" b="1">
                <a:latin typeface="Arial Narrow"/>
                <a:cs typeface="Times New Roman"/>
              </a:rPr>
              <a:t> поддержки 2023</a:t>
            </a:r>
            <a:endParaRPr lang="ru-RU" sz="2300" b="1">
              <a:latin typeface="Arial Narrow"/>
              <a:cs typeface="Times New Roman"/>
            </a:endParaRPr>
          </a:p>
        </p:txBody>
      </p:sp>
      <p:sp>
        <p:nvSpPr>
          <p:cNvPr id="7" name="TextBox 6" hidden="0"/>
          <p:cNvSpPr txBox="1"/>
          <p:nvPr isPhoto="0" userDrawn="0"/>
        </p:nvSpPr>
        <p:spPr bwMode="auto">
          <a:xfrm>
            <a:off x="-26478" y="692692"/>
            <a:ext cx="9191408" cy="1188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  <a:defRPr/>
            </a:pPr>
            <a:r>
              <a:rPr lang="ru-RU" sz="2400" b="1" i="1">
                <a:latin typeface="Arial Narrow"/>
              </a:rPr>
              <a:t>Обустройство объектов </a:t>
            </a:r>
            <a:r>
              <a:rPr lang="ru-RU" sz="2400" b="1" i="1">
                <a:latin typeface="Arial Narrow"/>
              </a:rPr>
              <a:t>туристского </a:t>
            </a:r>
            <a:r>
              <a:rPr lang="ru-RU" sz="2400" b="1" i="1">
                <a:latin typeface="Arial Narrow"/>
              </a:rPr>
              <a:t>показа</a:t>
            </a:r>
            <a:r>
              <a:rPr lang="ru-RU" sz="2400">
                <a:latin typeface="Arial Narrow"/>
              </a:rPr>
              <a:t> </a:t>
            </a:r>
            <a:endParaRPr/>
          </a:p>
          <a:p>
            <a:pPr algn="ctr">
              <a:defRPr/>
            </a:pPr>
            <a:r>
              <a:rPr lang="ru-RU" sz="2400">
                <a:latin typeface="Arial Narrow"/>
              </a:rPr>
              <a:t>максимальный размер гранта </a:t>
            </a:r>
            <a:r>
              <a:rPr lang="ru-RU" sz="2400" b="1">
                <a:latin typeface="Arial Narrow"/>
              </a:rPr>
              <a:t>4 млн рублей</a:t>
            </a:r>
            <a:endParaRPr lang="ru-RU" sz="2400">
              <a:latin typeface="Arial Narrow"/>
            </a:endParaRPr>
          </a:p>
          <a:p>
            <a:pPr algn="ctr">
              <a:defRPr/>
            </a:pPr>
            <a:r>
              <a:rPr lang="ru-RU" sz="2400">
                <a:latin typeface="Arial Narrow"/>
              </a:rPr>
              <a:t>сумма </a:t>
            </a:r>
            <a:r>
              <a:rPr lang="ru-RU" sz="2400">
                <a:latin typeface="Arial Narrow"/>
              </a:rPr>
              <a:t>софинансирования</a:t>
            </a:r>
            <a:r>
              <a:rPr lang="ru-RU" sz="2400">
                <a:latin typeface="Arial Narrow"/>
              </a:rPr>
              <a:t> не менее </a:t>
            </a:r>
            <a:r>
              <a:rPr lang="ru-RU" sz="2400" b="1">
                <a:latin typeface="Arial Narrow"/>
              </a:rPr>
              <a:t>1,714 млн рублей</a:t>
            </a:r>
            <a:endParaRPr lang="ru-RU" sz="2400" b="1">
              <a:latin typeface="Arial Narrow"/>
            </a:endParaRPr>
          </a:p>
        </p:txBody>
      </p:sp>
      <p:sp>
        <p:nvSpPr>
          <p:cNvPr id="23" name="Прямоугольник 22" hidden="0"/>
          <p:cNvSpPr/>
          <p:nvPr isPhoto="0" userDrawn="0"/>
        </p:nvSpPr>
        <p:spPr bwMode="auto">
          <a:xfrm>
            <a:off x="26757" y="1772815"/>
            <a:ext cx="9152316" cy="445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600" b="1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2000">
                <a:latin typeface="Arial Narrow"/>
              </a:rPr>
              <a:t>возведение строений </a:t>
            </a:r>
            <a:r>
              <a:rPr lang="ru-RU" sz="2000">
                <a:latin typeface="Arial Narrow"/>
              </a:rPr>
              <a:t>и сооружений, обеспечивающих информационную поддержку объекта туристского показа (визит-центр, стенды, аншлаги и знаки навигации</a:t>
            </a:r>
            <a:r>
              <a:rPr lang="ru-RU" sz="2000">
                <a:latin typeface="Arial Narrow"/>
              </a:rPr>
              <a:t>);</a:t>
            </a:r>
            <a:endParaRPr sz="2000"/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2000">
                <a:latin typeface="Arial Narrow"/>
              </a:rPr>
              <a:t>приобретение, доставка и установка (монтаж) системы автономного электроснабжения</a:t>
            </a:r>
            <a:r>
              <a:rPr lang="ru-RU" sz="2000">
                <a:latin typeface="Arial Narrow"/>
              </a:rPr>
              <a:t>;</a:t>
            </a:r>
            <a:endParaRPr sz="2000"/>
          </a:p>
          <a:p>
            <a:pPr marL="342900" indent="-342900" algn="just">
              <a:buFont typeface="Wingdings"/>
              <a:buChar char="Ø"/>
              <a:defRPr/>
            </a:pPr>
            <a:r>
              <a:rPr lang="ru-RU" sz="2000">
                <a:latin typeface="Arial Narrow"/>
              </a:rPr>
              <a:t>выполнение элементов благоустройства, приобретение, доставка и установка (монтаж) элементов благоустройства (дорожки, лестницы, ограждения, беседки, лавки, контейнеры для мусора, знаки навигации и иные элементы благоустройства</a:t>
            </a:r>
            <a:r>
              <a:rPr lang="ru-RU" sz="2000">
                <a:latin typeface="Arial Narrow"/>
              </a:rPr>
              <a:t>);</a:t>
            </a:r>
            <a:endParaRPr sz="2000"/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2000">
                <a:latin typeface="Arial Narrow"/>
              </a:rPr>
              <a:t>приобретение, доставка оборудования и снаряжения для обеспечения безопасности и экскурсионного обслуживания туристов</a:t>
            </a:r>
            <a:r>
              <a:rPr lang="ru-RU" sz="2000">
                <a:latin typeface="Arial Narrow"/>
              </a:rPr>
              <a:t>;</a:t>
            </a:r>
            <a:endParaRPr sz="2000"/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2000">
                <a:latin typeface="Arial Narrow"/>
              </a:rPr>
              <a:t>приобретение, доставка оборудования и инвентаря, предметов мебели для эксплуатации объекта туристского показа</a:t>
            </a:r>
            <a:r>
              <a:rPr lang="ru-RU" sz="2000">
                <a:latin typeface="Arial Narrow"/>
              </a:rPr>
              <a:t>;</a:t>
            </a:r>
            <a:endParaRPr sz="2000"/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2000">
                <a:latin typeface="Arial Narrow"/>
              </a:rPr>
              <a:t>проведение ландшафтных работ.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Пользователь\Desktop\02-02-2019_11-23-10\4 (1)-04.png" hidden="0"/>
          <p:cNvPicPr>
            <a:picLocks noChangeAspect="1" noChangeArrowheads="1"/>
          </p:cNvPicPr>
          <p:nvPr isPhoto="0" userDrawn="0"/>
        </p:nvPicPr>
        <p:blipFill>
          <a:blip r:embed="rId2"/>
          <a:srcRect l="0" t="0" r="5590" b="0"/>
          <a:stretch/>
        </p:blipFill>
        <p:spPr bwMode="auto">
          <a:xfrm>
            <a:off x="-74474" y="-207885"/>
            <a:ext cx="9218474" cy="7020452"/>
          </a:xfrm>
          <a:prstGeom prst="rect">
            <a:avLst/>
          </a:prstGeom>
          <a:noFill/>
        </p:spPr>
      </p:pic>
      <p:pic>
        <p:nvPicPr>
          <p:cNvPr id="27" name="Picture 3" descr="C:\Users\Пользователь\Desktop\02-02-2019_11-23-10\3-06.pn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-36004" y="-454875"/>
            <a:ext cx="9180004" cy="1567782"/>
          </a:xfrm>
          <a:prstGeom prst="rect">
            <a:avLst/>
          </a:prstGeom>
          <a:noFill/>
        </p:spPr>
      </p:pic>
      <p:sp>
        <p:nvSpPr>
          <p:cNvPr id="28" name="Прямоугольник 27" hidden="0"/>
          <p:cNvSpPr/>
          <p:nvPr isPhoto="0" userDrawn="0"/>
        </p:nvSpPr>
        <p:spPr bwMode="auto">
          <a:xfrm>
            <a:off x="20283" y="329015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9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Прямоугольник 1" hidden="0"/>
          <p:cNvSpPr/>
          <p:nvPr isPhoto="0" userDrawn="0"/>
        </p:nvSpPr>
        <p:spPr bwMode="auto">
          <a:xfrm>
            <a:off x="539552" y="-21809"/>
            <a:ext cx="8496944" cy="579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300" b="1">
                <a:latin typeface="Arial Narrow"/>
                <a:cs typeface="Times New Roman"/>
              </a:rPr>
              <a:t>Затраты по направлениям </a:t>
            </a:r>
            <a:r>
              <a:rPr lang="ru-RU" sz="2300" b="1">
                <a:latin typeface="Arial Narrow"/>
                <a:cs typeface="Times New Roman"/>
              </a:rPr>
              <a:t>грантовой</a:t>
            </a:r>
            <a:r>
              <a:rPr lang="ru-RU" sz="2300" b="1">
                <a:latin typeface="Arial Narrow"/>
                <a:cs typeface="Times New Roman"/>
              </a:rPr>
              <a:t> поддержки 2023</a:t>
            </a:r>
            <a:endParaRPr lang="ru-RU" sz="2300" b="1">
              <a:latin typeface="Arial Narrow"/>
              <a:cs typeface="Times New Roman"/>
            </a:endParaRPr>
          </a:p>
        </p:txBody>
      </p:sp>
      <p:sp>
        <p:nvSpPr>
          <p:cNvPr id="7" name="TextBox 6" hidden="0"/>
          <p:cNvSpPr txBox="1"/>
          <p:nvPr isPhoto="0" userDrawn="0"/>
        </p:nvSpPr>
        <p:spPr bwMode="auto">
          <a:xfrm>
            <a:off x="-36001" y="575777"/>
            <a:ext cx="9191264" cy="1920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2400" b="1" i="1">
                <a:latin typeface="Arial Narrow"/>
              </a:rPr>
              <a:t>2. Создание и </a:t>
            </a:r>
            <a:r>
              <a:rPr lang="ru-RU" sz="2400" b="1" i="1">
                <a:latin typeface="Arial Narrow"/>
              </a:rPr>
              <a:t>(или) развитие пляжей, </a:t>
            </a:r>
            <a:r>
              <a:rPr lang="ru-RU" sz="2400" b="1" i="1">
                <a:latin typeface="Arial Narrow"/>
              </a:rPr>
              <a:t>обустройство </a:t>
            </a:r>
            <a:r>
              <a:rPr lang="ru-RU" sz="2400" b="1" i="1">
                <a:latin typeface="Arial Narrow"/>
              </a:rPr>
              <a:t>береговых </a:t>
            </a:r>
            <a:r>
              <a:rPr lang="ru-RU" sz="2400" b="1" i="1">
                <a:latin typeface="Arial Narrow"/>
              </a:rPr>
              <a:t>линий</a:t>
            </a:r>
            <a:endParaRPr lang="ru-RU" sz="2400" b="1" i="1">
              <a:latin typeface="Arial Narrow"/>
            </a:endParaRPr>
          </a:p>
          <a:p>
            <a:pPr algn="ctr">
              <a:defRPr/>
            </a:pPr>
            <a:r>
              <a:rPr lang="ru-RU" sz="2400">
                <a:latin typeface="Arial Narrow"/>
              </a:rPr>
              <a:t>максимальный размер гранта </a:t>
            </a:r>
            <a:r>
              <a:rPr lang="ru-RU" sz="2400" b="1">
                <a:latin typeface="Arial Narrow"/>
              </a:rPr>
              <a:t>4 млн рублей</a:t>
            </a:r>
            <a:endParaRPr lang="ru-RU" sz="2400">
              <a:latin typeface="Arial Narrow"/>
            </a:endParaRPr>
          </a:p>
          <a:p>
            <a:pPr algn="ctr">
              <a:defRPr/>
            </a:pPr>
            <a:r>
              <a:rPr lang="ru-RU" sz="2400">
                <a:latin typeface="Arial Narrow"/>
              </a:rPr>
              <a:t>сумма </a:t>
            </a:r>
            <a:r>
              <a:rPr lang="ru-RU" sz="2400">
                <a:latin typeface="Arial Narrow"/>
              </a:rPr>
              <a:t>софинансирования</a:t>
            </a:r>
            <a:r>
              <a:rPr lang="ru-RU" sz="2400">
                <a:latin typeface="Arial Narrow"/>
              </a:rPr>
              <a:t> не менее </a:t>
            </a:r>
            <a:r>
              <a:rPr lang="ru-RU" sz="2400" b="1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1,714</a:t>
            </a:r>
            <a:r>
              <a:rPr lang="ru-RU" sz="2400" b="1">
                <a:latin typeface="Arial Narrow"/>
              </a:rPr>
              <a:t> млн рублей</a:t>
            </a:r>
            <a:endParaRPr/>
          </a:p>
          <a:p>
            <a:pPr algn="just">
              <a:defRPr/>
            </a:pPr>
            <a:endParaRPr lang="ru-RU" sz="2400">
              <a:latin typeface="Arial Narrow"/>
            </a:endParaRPr>
          </a:p>
        </p:txBody>
      </p:sp>
      <p:sp>
        <p:nvSpPr>
          <p:cNvPr id="23" name="Прямоугольник 22" hidden="0"/>
          <p:cNvSpPr/>
          <p:nvPr isPhoto="0" userDrawn="0"/>
        </p:nvSpPr>
        <p:spPr bwMode="auto">
          <a:xfrm>
            <a:off x="34421" y="2204863"/>
            <a:ext cx="9151740" cy="445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600" b="1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2000">
                <a:latin typeface="Arial Narrow"/>
              </a:rPr>
              <a:t>приобретение и доставка материалов, необходимых для выполнения работ по созданию и (или) развитию пляжей, обустройству береговых линий, пляжей, в том числе по обустройству детских и спортивных зон отдыха</a:t>
            </a:r>
            <a:r>
              <a:rPr lang="ru-RU" sz="2000">
                <a:latin typeface="Arial Narrow"/>
              </a:rPr>
              <a:t>;</a:t>
            </a:r>
            <a:endParaRPr sz="2000"/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2000">
                <a:latin typeface="Arial Narrow"/>
              </a:rPr>
              <a:t>создание пунктов общественного питания (некапитальное строительство); </a:t>
            </a:r>
            <a:endParaRPr sz="2000">
              <a:latin typeface="Arial Narrow"/>
            </a:endParaRPr>
          </a:p>
          <a:p>
            <a:pPr marL="342900" indent="-342900" algn="just">
              <a:buFont typeface="Wingdings"/>
              <a:buChar char="Ø"/>
              <a:defRPr/>
            </a:pPr>
            <a:r>
              <a:rPr lang="ru-RU" sz="2000">
                <a:latin typeface="Arial Narrow"/>
              </a:rPr>
              <a:t>приобретение и доставка оборудования, товаров для отдыха и спортивного инвентаря</a:t>
            </a:r>
            <a:r>
              <a:rPr lang="ru-RU" sz="2000">
                <a:latin typeface="Arial Narrow"/>
              </a:rPr>
              <a:t>;</a:t>
            </a:r>
            <a:endParaRPr sz="2000"/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2000">
                <a:latin typeface="Arial Narrow"/>
              </a:rPr>
              <a:t>оплата работ по созданию и (или) развитию пляжей, обустройству береговых линий, пляжей, в том числе по обустройству детских и спортивных зон отдыха, созданию пунктов общественного питания (некапитальное строительство);</a:t>
            </a:r>
            <a:endParaRPr sz="2000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2000">
                <a:latin typeface="Arial Narrow"/>
              </a:rPr>
              <a:t>приобретение, доставка и установка (монтаж) модульных плавучих причалов</a:t>
            </a:r>
            <a:r>
              <a:rPr lang="ru-RU" sz="2000">
                <a:latin typeface="Arial Narrow"/>
              </a:rPr>
              <a:t>.</a:t>
            </a:r>
            <a:endParaRPr sz="2000">
              <a:latin typeface="Arial Narrow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Пользователь\Desktop\02-02-2019_11-23-10\4 (1)-04.png" hidden="0"/>
          <p:cNvPicPr>
            <a:picLocks noChangeAspect="1" noChangeArrowheads="1"/>
          </p:cNvPicPr>
          <p:nvPr isPhoto="0" userDrawn="0"/>
        </p:nvPicPr>
        <p:blipFill>
          <a:blip r:embed="rId2"/>
          <a:srcRect l="0" t="0" r="5590" b="0"/>
          <a:stretch/>
        </p:blipFill>
        <p:spPr bwMode="auto">
          <a:xfrm>
            <a:off x="-40336" y="-178823"/>
            <a:ext cx="9218474" cy="7020452"/>
          </a:xfrm>
          <a:prstGeom prst="rect">
            <a:avLst/>
          </a:prstGeom>
          <a:noFill/>
        </p:spPr>
      </p:pic>
      <p:pic>
        <p:nvPicPr>
          <p:cNvPr id="27" name="Picture 3" descr="C:\Users\Пользователь\Desktop\02-02-2019_11-23-10\3-06.pn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-36004" y="-454875"/>
            <a:ext cx="9180004" cy="1567782"/>
          </a:xfrm>
          <a:prstGeom prst="rect">
            <a:avLst/>
          </a:prstGeom>
          <a:noFill/>
        </p:spPr>
      </p:pic>
      <p:sp>
        <p:nvSpPr>
          <p:cNvPr id="28" name="Прямоугольник 27" hidden="0"/>
          <p:cNvSpPr/>
          <p:nvPr isPhoto="0" userDrawn="0"/>
        </p:nvSpPr>
        <p:spPr bwMode="auto">
          <a:xfrm>
            <a:off x="20283" y="329015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9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Прямоугольник 1" hidden="0"/>
          <p:cNvSpPr/>
          <p:nvPr isPhoto="0" userDrawn="0"/>
        </p:nvSpPr>
        <p:spPr bwMode="auto">
          <a:xfrm>
            <a:off x="539552" y="-21809"/>
            <a:ext cx="8496944" cy="579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300" b="1">
                <a:latin typeface="Arial Narrow"/>
                <a:cs typeface="Times New Roman"/>
              </a:rPr>
              <a:t>Затраты по направлениям </a:t>
            </a:r>
            <a:r>
              <a:rPr lang="ru-RU" sz="2300" b="1">
                <a:latin typeface="Arial Narrow"/>
                <a:cs typeface="Times New Roman"/>
              </a:rPr>
              <a:t>грантовой</a:t>
            </a:r>
            <a:r>
              <a:rPr lang="ru-RU" sz="2300" b="1">
                <a:latin typeface="Arial Narrow"/>
                <a:cs typeface="Times New Roman"/>
              </a:rPr>
              <a:t> поддержки 2023</a:t>
            </a:r>
            <a:endParaRPr lang="ru-RU" sz="2300" b="1">
              <a:latin typeface="Arial Narrow"/>
              <a:cs typeface="Times New Roman"/>
            </a:endParaRPr>
          </a:p>
        </p:txBody>
      </p:sp>
      <p:sp>
        <p:nvSpPr>
          <p:cNvPr id="7" name="TextBox 6" hidden="0"/>
          <p:cNvSpPr txBox="1"/>
          <p:nvPr isPhoto="0" userDrawn="0"/>
        </p:nvSpPr>
        <p:spPr bwMode="auto">
          <a:xfrm>
            <a:off x="20282" y="549367"/>
            <a:ext cx="9192742" cy="822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2400" b="1" i="1">
                <a:latin typeface="Arial Narrow"/>
              </a:rPr>
              <a:t>3. Строительство и развитие объектов дорожного сервиса</a:t>
            </a:r>
            <a:r>
              <a:rPr lang="ru-RU" sz="2400" b="1" i="1">
                <a:latin typeface="Arial Narrow"/>
              </a:rPr>
              <a:t>:</a:t>
            </a:r>
            <a:r>
              <a:rPr lang="ru-RU" sz="2400">
                <a:latin typeface="Arial Narrow"/>
              </a:rPr>
              <a:t> </a:t>
            </a:r>
            <a:endParaRPr lang="ru-RU" sz="2400">
              <a:latin typeface="Arial Narrow"/>
            </a:endParaRPr>
          </a:p>
        </p:txBody>
      </p:sp>
      <p:sp>
        <p:nvSpPr>
          <p:cNvPr id="23" name="Прямоугольник 22" hidden="0"/>
          <p:cNvSpPr/>
          <p:nvPr isPhoto="0" userDrawn="0"/>
        </p:nvSpPr>
        <p:spPr bwMode="auto">
          <a:xfrm>
            <a:off x="0" y="1694064"/>
            <a:ext cx="9151704" cy="505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" b="1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1800">
                <a:latin typeface="Arial Narrow"/>
              </a:rPr>
              <a:t>строительство,  производство </a:t>
            </a:r>
            <a:r>
              <a:rPr lang="ru-RU" sz="1800">
                <a:latin typeface="Arial Narrow"/>
              </a:rPr>
              <a:t>работ по наружной и внутренней </a:t>
            </a:r>
            <a:r>
              <a:rPr lang="ru-RU" sz="1800">
                <a:latin typeface="Arial Narrow"/>
              </a:rPr>
              <a:t>отделке (покупка, доставка материалов </a:t>
            </a:r>
            <a:r>
              <a:rPr lang="ru-RU" sz="1800">
                <a:latin typeface="Arial Narrow"/>
              </a:rPr>
              <a:t>для строительства, производства работ по наружной и внутренней </a:t>
            </a:r>
            <a:r>
              <a:rPr lang="ru-RU" sz="1800">
                <a:latin typeface="Arial Narrow"/>
              </a:rPr>
              <a:t>отделке, </a:t>
            </a:r>
            <a:r>
              <a:rPr lang="ru-RU" sz="1800">
                <a:latin typeface="Arial Narrow"/>
              </a:rPr>
              <a:t>оплату работ по строительству, производству работ по наружной и внутренней </a:t>
            </a:r>
            <a:r>
              <a:rPr lang="ru-RU" sz="1800">
                <a:latin typeface="Arial Narrow"/>
              </a:rPr>
              <a:t>отделке);</a:t>
            </a:r>
            <a:endParaRPr sz="1800"/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1800">
                <a:latin typeface="Arial Narrow"/>
              </a:rPr>
              <a:t>создание </a:t>
            </a:r>
            <a:r>
              <a:rPr lang="ru-RU" sz="1800">
                <a:latin typeface="Arial Narrow"/>
              </a:rPr>
              <a:t>обеспечивающей инфраструктуры </a:t>
            </a:r>
            <a:r>
              <a:rPr lang="ru-RU" sz="1800">
                <a:latin typeface="Arial Narrow"/>
              </a:rPr>
              <a:t>(расходы </a:t>
            </a:r>
            <a:r>
              <a:rPr lang="ru-RU" sz="1800">
                <a:latin typeface="Arial Narrow"/>
              </a:rPr>
              <a:t>на приобретение, доставку материалов (оборудования), выполнение работ по монтажу систем водоснабжения, водоотведения, электроснабжения, вентиляции, кондиционирования, </a:t>
            </a:r>
            <a:r>
              <a:rPr lang="ru-RU" sz="1800">
                <a:latin typeface="Arial Narrow"/>
              </a:rPr>
              <a:t>доступу к сети </a:t>
            </a:r>
            <a:r>
              <a:rPr lang="ru-RU" sz="1800">
                <a:latin typeface="Arial Narrow"/>
              </a:rPr>
              <a:t>«Интернет</a:t>
            </a:r>
            <a:r>
              <a:rPr lang="ru-RU" sz="1800">
                <a:latin typeface="Arial Narrow"/>
              </a:rPr>
              <a:t>»);</a:t>
            </a:r>
            <a:endParaRPr sz="1800">
              <a:latin typeface="Arial Narrow"/>
            </a:endParaRPr>
          </a:p>
          <a:p>
            <a:pPr marL="342900" indent="-342900" algn="just">
              <a:buFont typeface="Wingdings"/>
              <a:buChar char="Ø"/>
              <a:defRPr/>
            </a:pPr>
            <a:r>
              <a:rPr lang="ru-RU" sz="1800">
                <a:latin typeface="Arial Narrow"/>
              </a:rPr>
              <a:t>обустройство объекта придорожного </a:t>
            </a:r>
            <a:r>
              <a:rPr lang="ru-RU" sz="1800">
                <a:latin typeface="Arial Narrow"/>
              </a:rPr>
              <a:t>сервиса (покупка, доставка </a:t>
            </a:r>
            <a:r>
              <a:rPr lang="ru-RU" sz="1800">
                <a:latin typeface="Arial Narrow"/>
              </a:rPr>
              <a:t>оборудования, мебели, текстиля, посуды, элементов </a:t>
            </a:r>
            <a:r>
              <a:rPr lang="ru-RU" sz="1800">
                <a:latin typeface="Arial Narrow"/>
              </a:rPr>
              <a:t>декора);</a:t>
            </a:r>
            <a:endParaRPr sz="1800"/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1800">
                <a:latin typeface="Arial Narrow"/>
              </a:rPr>
              <a:t>благоустройство территории, прилегающей к объекту придорожного </a:t>
            </a:r>
            <a:r>
              <a:rPr lang="ru-RU" sz="1800">
                <a:latin typeface="Arial Narrow"/>
              </a:rPr>
              <a:t>сервиса (расходы </a:t>
            </a:r>
            <a:r>
              <a:rPr lang="ru-RU" sz="1800">
                <a:latin typeface="Arial Narrow"/>
              </a:rPr>
              <a:t>на инженерную подготовку к озеленению, устройство покрытий, освещение, размещение малых архитектурных форм и объектов монументального </a:t>
            </a:r>
            <a:r>
              <a:rPr lang="ru-RU" sz="1800">
                <a:latin typeface="Arial Narrow"/>
              </a:rPr>
              <a:t>искусства);</a:t>
            </a:r>
            <a:endParaRPr sz="1800"/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1800">
                <a:latin typeface="Arial Narrow"/>
              </a:rPr>
              <a:t>приобретение, </a:t>
            </a:r>
            <a:r>
              <a:rPr lang="ru-RU" sz="1800">
                <a:latin typeface="Arial Narrow"/>
              </a:rPr>
              <a:t>доставка </a:t>
            </a:r>
            <a:r>
              <a:rPr lang="ru-RU" sz="1800">
                <a:latin typeface="Arial Narrow"/>
              </a:rPr>
              <a:t>элементов благоустройства (ограждения, беседки, лавки, контейнеры для мусора, знаки навигации и иные элементы благоустройства), выполнение работ по установке (монтажу) элементов благоустройства</a:t>
            </a:r>
            <a:r>
              <a:rPr lang="ru-RU" sz="1800">
                <a:latin typeface="Arial Narrow"/>
              </a:rPr>
              <a:t>.</a:t>
            </a:r>
            <a:endParaRPr sz="1800">
              <a:latin typeface="Arial Narrow"/>
            </a:endParaRPr>
          </a:p>
        </p:txBody>
      </p:sp>
      <p:sp>
        <p:nvSpPr>
          <p:cNvPr id="3" name="Прямоугольник 2" hidden="0"/>
          <p:cNvSpPr/>
          <p:nvPr isPhoto="0" userDrawn="0"/>
        </p:nvSpPr>
        <p:spPr bwMode="auto">
          <a:xfrm flipH="0" flipV="0">
            <a:off x="76275" y="1112904"/>
            <a:ext cx="8960863" cy="64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800">
                <a:latin typeface="Arial Narrow"/>
              </a:rPr>
              <a:t>максимальный размер гранта </a:t>
            </a:r>
            <a:r>
              <a:rPr lang="ru-RU" sz="1800" b="1">
                <a:latin typeface="Arial Narrow"/>
              </a:rPr>
              <a:t>4 млн рублей</a:t>
            </a:r>
            <a:endParaRPr sz="1800">
              <a:latin typeface="Arial Narrow"/>
            </a:endParaRPr>
          </a:p>
          <a:p>
            <a:pPr algn="ctr">
              <a:defRPr/>
            </a:pPr>
            <a:r>
              <a:rPr lang="ru-RU" sz="1800">
                <a:latin typeface="Arial Narrow"/>
              </a:rPr>
              <a:t>сумма </a:t>
            </a:r>
            <a:r>
              <a:rPr lang="ru-RU" sz="1800">
                <a:latin typeface="Arial Narrow"/>
              </a:rPr>
              <a:t>софинансирования</a:t>
            </a:r>
            <a:r>
              <a:rPr lang="ru-RU" sz="1800">
                <a:latin typeface="Arial Narrow"/>
              </a:rPr>
              <a:t> не менее </a:t>
            </a:r>
            <a:r>
              <a:rPr lang="ru-RU" sz="1800" b="1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1,714</a:t>
            </a:r>
            <a:r>
              <a:rPr lang="ru-RU" sz="1800" b="1">
                <a:latin typeface="Arial Narrow"/>
              </a:rPr>
              <a:t> млн рублей</a:t>
            </a:r>
            <a:endParaRPr sz="1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Пользователь\Desktop\02-02-2019_11-23-10\4 (1)-04.png" hidden="0"/>
          <p:cNvPicPr>
            <a:picLocks noChangeAspect="1" noChangeArrowheads="1"/>
          </p:cNvPicPr>
          <p:nvPr isPhoto="0" userDrawn="0"/>
        </p:nvPicPr>
        <p:blipFill>
          <a:blip r:embed="rId2"/>
          <a:srcRect l="0" t="0" r="5590" b="0"/>
          <a:stretch/>
        </p:blipFill>
        <p:spPr bwMode="auto">
          <a:xfrm>
            <a:off x="-40335" y="-90628"/>
            <a:ext cx="9218474" cy="7020452"/>
          </a:xfrm>
          <a:prstGeom prst="rect">
            <a:avLst/>
          </a:prstGeom>
          <a:noFill/>
        </p:spPr>
      </p:pic>
      <p:pic>
        <p:nvPicPr>
          <p:cNvPr id="27" name="Picture 3" descr="C:\Users\Пользователь\Desktop\02-02-2019_11-23-10\3-06.pn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-36004" y="-454875"/>
            <a:ext cx="9180004" cy="1567782"/>
          </a:xfrm>
          <a:prstGeom prst="rect">
            <a:avLst/>
          </a:prstGeom>
          <a:noFill/>
        </p:spPr>
      </p:pic>
      <p:sp>
        <p:nvSpPr>
          <p:cNvPr id="28" name="Прямоугольник 27" hidden="0"/>
          <p:cNvSpPr/>
          <p:nvPr isPhoto="0" userDrawn="0"/>
        </p:nvSpPr>
        <p:spPr bwMode="auto">
          <a:xfrm>
            <a:off x="20283" y="329015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9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Прямоугольник 1" hidden="0"/>
          <p:cNvSpPr/>
          <p:nvPr isPhoto="0" userDrawn="0"/>
        </p:nvSpPr>
        <p:spPr bwMode="auto">
          <a:xfrm>
            <a:off x="539552" y="-21809"/>
            <a:ext cx="8496944" cy="579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300" b="1">
                <a:latin typeface="Arial Narrow"/>
                <a:cs typeface="Times New Roman"/>
              </a:rPr>
              <a:t>Затраты по направлениям </a:t>
            </a:r>
            <a:r>
              <a:rPr lang="ru-RU" sz="2300" b="1">
                <a:latin typeface="Arial Narrow"/>
                <a:cs typeface="Times New Roman"/>
              </a:rPr>
              <a:t>грантовой</a:t>
            </a:r>
            <a:r>
              <a:rPr lang="ru-RU" sz="2300" b="1">
                <a:latin typeface="Arial Narrow"/>
                <a:cs typeface="Times New Roman"/>
              </a:rPr>
              <a:t> поддержки 2023</a:t>
            </a:r>
            <a:endParaRPr lang="ru-RU" sz="2300" b="1">
              <a:latin typeface="Arial Narrow"/>
              <a:cs typeface="Times New Roman"/>
            </a:endParaRPr>
          </a:p>
          <a:p>
            <a:pPr algn="ctr">
              <a:defRPr/>
            </a:pPr>
            <a:endParaRPr lang="ru-RU" sz="2300" b="1">
              <a:latin typeface="Arial Narrow"/>
              <a:cs typeface="Times New Roman"/>
            </a:endParaRPr>
          </a:p>
        </p:txBody>
      </p:sp>
      <p:sp>
        <p:nvSpPr>
          <p:cNvPr id="7" name="TextBox 6" hidden="0"/>
          <p:cNvSpPr txBox="1"/>
          <p:nvPr isPhoto="0" userDrawn="0"/>
        </p:nvSpPr>
        <p:spPr bwMode="auto">
          <a:xfrm>
            <a:off x="39973" y="720637"/>
            <a:ext cx="9190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2400" b="1" i="1">
                <a:latin typeface="Arial Narrow"/>
              </a:rPr>
              <a:t>4. Приобретение, </a:t>
            </a:r>
            <a:r>
              <a:rPr lang="ru-RU" sz="2400" b="1" i="1">
                <a:latin typeface="Arial Narrow"/>
              </a:rPr>
              <a:t>доставка, установка (монтаж) туалетных модулей:</a:t>
            </a:r>
            <a:r>
              <a:rPr lang="ru-RU" sz="2400">
                <a:latin typeface="Arial Narrow"/>
              </a:rPr>
              <a:t> </a:t>
            </a:r>
            <a:endParaRPr lang="ru-RU" sz="2400">
              <a:latin typeface="Arial Narrow"/>
            </a:endParaRPr>
          </a:p>
        </p:txBody>
      </p:sp>
      <p:sp>
        <p:nvSpPr>
          <p:cNvPr id="23" name="Прямоугольник 22" hidden="0"/>
          <p:cNvSpPr/>
          <p:nvPr isPhoto="0" userDrawn="0"/>
        </p:nvSpPr>
        <p:spPr bwMode="auto">
          <a:xfrm>
            <a:off x="-21692" y="2838960"/>
            <a:ext cx="9151488" cy="1280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" b="1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2000">
                <a:latin typeface="Arial Narrow"/>
              </a:rPr>
              <a:t>приобретение, доставка, установка (монтаж) туалетных модулей, включая расходы,</a:t>
            </a:r>
            <a:r>
              <a:rPr lang="ru-RU" sz="2000">
                <a:latin typeface="Arial Narrow"/>
              </a:rPr>
              <a:t> на </a:t>
            </a:r>
            <a:r>
              <a:rPr lang="ru-RU" sz="2000">
                <a:latin typeface="Arial Narrow"/>
              </a:rPr>
              <a:t>обеспечение системами водоснабжения </a:t>
            </a:r>
            <a:r>
              <a:rPr lang="ru-RU" sz="2000">
                <a:latin typeface="Arial Narrow"/>
              </a:rPr>
              <a:t>и водоотведения</a:t>
            </a:r>
            <a:endParaRPr lang="ru-RU" sz="2000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endParaRPr lang="ru-RU" sz="800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endParaRPr lang="ru-RU" sz="800">
              <a:latin typeface="Arial Narrow"/>
            </a:endParaRPr>
          </a:p>
        </p:txBody>
      </p:sp>
      <p:sp>
        <p:nvSpPr>
          <p:cNvPr id="3" name="Прямоугольник 2" hidden="0"/>
          <p:cNvSpPr/>
          <p:nvPr isPhoto="0" userDrawn="0"/>
        </p:nvSpPr>
        <p:spPr bwMode="auto">
          <a:xfrm>
            <a:off x="0" y="1700806"/>
            <a:ext cx="9036855" cy="762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>
                <a:latin typeface="Arial Narrow"/>
              </a:rPr>
              <a:t>максимальный размер гранта </a:t>
            </a:r>
            <a:r>
              <a:rPr lang="ru-RU" sz="2200" b="1">
                <a:latin typeface="Arial Narrow"/>
              </a:rPr>
              <a:t>1 </a:t>
            </a:r>
            <a:r>
              <a:rPr lang="ru-RU" sz="2200" b="1">
                <a:latin typeface="Arial Narrow"/>
              </a:rPr>
              <a:t>млн рублей</a:t>
            </a:r>
            <a:endParaRPr lang="ru-RU" sz="2200">
              <a:latin typeface="Arial Narrow"/>
            </a:endParaRPr>
          </a:p>
          <a:p>
            <a:pPr algn="ctr">
              <a:defRPr/>
            </a:pPr>
            <a:r>
              <a:rPr lang="ru-RU" sz="2200">
                <a:latin typeface="Arial Narrow"/>
              </a:rPr>
              <a:t>сумма </a:t>
            </a:r>
            <a:r>
              <a:rPr lang="ru-RU" sz="2200">
                <a:latin typeface="Arial Narrow"/>
              </a:rPr>
              <a:t>софинансирования</a:t>
            </a:r>
            <a:r>
              <a:rPr lang="ru-RU" sz="2200">
                <a:latin typeface="Arial Narrow"/>
              </a:rPr>
              <a:t> не менее </a:t>
            </a:r>
            <a:r>
              <a:rPr lang="ru-RU" sz="2200" b="1">
                <a:latin typeface="Arial Narrow"/>
              </a:rPr>
              <a:t>428 тыс. </a:t>
            </a:r>
            <a:r>
              <a:rPr lang="ru-RU" sz="2200" b="1">
                <a:latin typeface="Arial Narrow"/>
              </a:rPr>
              <a:t>рублей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Пользователь\Desktop\02-02-2019_11-23-10\4 (1)-04.png" hidden="0"/>
          <p:cNvPicPr>
            <a:picLocks noChangeAspect="1" noChangeArrowheads="1"/>
          </p:cNvPicPr>
          <p:nvPr isPhoto="0" userDrawn="0"/>
        </p:nvPicPr>
        <p:blipFill>
          <a:blip r:embed="rId2"/>
          <a:srcRect l="0" t="0" r="5590" b="0"/>
          <a:stretch/>
        </p:blipFill>
        <p:spPr bwMode="auto">
          <a:xfrm>
            <a:off x="107504" y="-21809"/>
            <a:ext cx="9218474" cy="7020452"/>
          </a:xfrm>
          <a:prstGeom prst="rect">
            <a:avLst/>
          </a:prstGeom>
          <a:noFill/>
        </p:spPr>
      </p:pic>
      <p:pic>
        <p:nvPicPr>
          <p:cNvPr id="27" name="Picture 3" descr="C:\Users\Пользователь\Desktop\02-02-2019_11-23-10\3-06.pn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-36004" y="-454875"/>
            <a:ext cx="9180004" cy="1567782"/>
          </a:xfrm>
          <a:prstGeom prst="rect">
            <a:avLst/>
          </a:prstGeom>
          <a:noFill/>
        </p:spPr>
      </p:pic>
      <p:sp>
        <p:nvSpPr>
          <p:cNvPr id="28" name="Прямоугольник 27" hidden="0"/>
          <p:cNvSpPr/>
          <p:nvPr isPhoto="0" userDrawn="0"/>
        </p:nvSpPr>
        <p:spPr bwMode="auto">
          <a:xfrm>
            <a:off x="20283" y="329015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9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Прямоугольник 1" hidden="0"/>
          <p:cNvSpPr/>
          <p:nvPr isPhoto="0" userDrawn="0"/>
        </p:nvSpPr>
        <p:spPr bwMode="auto">
          <a:xfrm>
            <a:off x="539552" y="-21809"/>
            <a:ext cx="8496944" cy="579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300" b="1">
                <a:latin typeface="Arial Narrow"/>
                <a:cs typeface="Times New Roman"/>
              </a:rPr>
              <a:t>Затраты по направлениям </a:t>
            </a:r>
            <a:r>
              <a:rPr lang="ru-RU" sz="2300" b="1">
                <a:latin typeface="Arial Narrow"/>
                <a:cs typeface="Times New Roman"/>
              </a:rPr>
              <a:t>грантовой</a:t>
            </a:r>
            <a:r>
              <a:rPr lang="ru-RU" sz="2300" b="1">
                <a:latin typeface="Arial Narrow"/>
                <a:cs typeface="Times New Roman"/>
              </a:rPr>
              <a:t> поддержки 2023</a:t>
            </a:r>
            <a:endParaRPr lang="ru-RU" sz="2300" b="1">
              <a:latin typeface="Arial Narrow"/>
              <a:cs typeface="Times New Roman"/>
            </a:endParaRPr>
          </a:p>
          <a:p>
            <a:pPr algn="ctr">
              <a:defRPr/>
            </a:pPr>
            <a:endParaRPr lang="ru-RU" sz="2300" b="1">
              <a:latin typeface="Arial Narrow"/>
              <a:cs typeface="Times New Roman"/>
            </a:endParaRPr>
          </a:p>
        </p:txBody>
      </p:sp>
      <p:sp>
        <p:nvSpPr>
          <p:cNvPr id="7" name="TextBox 6" hidden="0"/>
          <p:cNvSpPr txBox="1"/>
          <p:nvPr isPhoto="0" userDrawn="0"/>
        </p:nvSpPr>
        <p:spPr bwMode="auto">
          <a:xfrm>
            <a:off x="38802" y="697407"/>
            <a:ext cx="9190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2400" b="1" i="1">
                <a:latin typeface="Arial Narrow"/>
              </a:rPr>
              <a:t>5</a:t>
            </a:r>
            <a:r>
              <a:rPr lang="ru-RU" sz="2400" b="1" i="1">
                <a:latin typeface="Arial Narrow"/>
              </a:rPr>
              <a:t>. Обеспечение средств </a:t>
            </a:r>
            <a:r>
              <a:rPr lang="ru-RU" sz="2400" b="1" i="1">
                <a:latin typeface="Arial Narrow"/>
              </a:rPr>
              <a:t>размещения системами автономного электроснабжения:</a:t>
            </a:r>
            <a:r>
              <a:rPr lang="ru-RU" sz="2400">
                <a:latin typeface="Arial Narrow"/>
              </a:rPr>
              <a:t> </a:t>
            </a:r>
            <a:endParaRPr lang="ru-RU" sz="2400">
              <a:latin typeface="Arial Narrow"/>
            </a:endParaRPr>
          </a:p>
        </p:txBody>
      </p:sp>
      <p:sp>
        <p:nvSpPr>
          <p:cNvPr id="23" name="Прямоугольник 22" hidden="0"/>
          <p:cNvSpPr/>
          <p:nvPr isPhoto="0" userDrawn="0"/>
        </p:nvSpPr>
        <p:spPr bwMode="auto">
          <a:xfrm>
            <a:off x="19765" y="3054404"/>
            <a:ext cx="915138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" b="1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2000">
                <a:latin typeface="Arial Narrow"/>
              </a:rPr>
              <a:t>приобретение, доставка и установка (монтаж) системы автономного </a:t>
            </a:r>
            <a:r>
              <a:rPr lang="ru-RU" sz="2000">
                <a:latin typeface="Arial Narrow"/>
              </a:rPr>
              <a:t>электроснабжения</a:t>
            </a:r>
            <a:endParaRPr lang="ru-RU" sz="800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endParaRPr lang="ru-RU" sz="800">
              <a:latin typeface="Arial Narrow"/>
            </a:endParaRPr>
          </a:p>
        </p:txBody>
      </p:sp>
      <p:sp>
        <p:nvSpPr>
          <p:cNvPr id="3" name="Прямоугольник 2" hidden="0"/>
          <p:cNvSpPr/>
          <p:nvPr isPhoto="0" userDrawn="0"/>
        </p:nvSpPr>
        <p:spPr bwMode="auto">
          <a:xfrm>
            <a:off x="19764" y="1772814"/>
            <a:ext cx="9124629" cy="762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>
                <a:latin typeface="Arial Narrow"/>
              </a:rPr>
              <a:t>максимальный размер гранта </a:t>
            </a:r>
            <a:r>
              <a:rPr lang="ru-RU" sz="2200" b="1">
                <a:latin typeface="Arial Narrow"/>
              </a:rPr>
              <a:t>1 млн рублей</a:t>
            </a:r>
            <a:endParaRPr lang="ru-RU" sz="2200">
              <a:latin typeface="Arial Narrow"/>
            </a:endParaRPr>
          </a:p>
          <a:p>
            <a:pPr algn="ctr">
              <a:defRPr/>
            </a:pPr>
            <a:r>
              <a:rPr lang="ru-RU" sz="2200">
                <a:latin typeface="Arial Narrow"/>
              </a:rPr>
              <a:t>сумма </a:t>
            </a:r>
            <a:r>
              <a:rPr lang="ru-RU" sz="2200">
                <a:latin typeface="Arial Narrow"/>
              </a:rPr>
              <a:t>софинансирования</a:t>
            </a:r>
            <a:r>
              <a:rPr lang="ru-RU" sz="2200">
                <a:latin typeface="Arial Narrow"/>
              </a:rPr>
              <a:t> не менее </a:t>
            </a:r>
            <a:r>
              <a:rPr lang="ru-RU" sz="2200" b="1">
                <a:latin typeface="Arial Narrow"/>
              </a:rPr>
              <a:t>428 тыс. рублей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Пользователь\Desktop\02-02-2019_11-23-10\4 (1)-04.png" hidden="0"/>
          <p:cNvPicPr>
            <a:picLocks noChangeAspect="1" noChangeArrowheads="1"/>
          </p:cNvPicPr>
          <p:nvPr isPhoto="0" userDrawn="0"/>
        </p:nvPicPr>
        <p:blipFill>
          <a:blip r:embed="rId2"/>
          <a:srcRect l="0" t="0" r="5590" b="0"/>
          <a:stretch/>
        </p:blipFill>
        <p:spPr bwMode="auto">
          <a:xfrm>
            <a:off x="-54190" y="-205793"/>
            <a:ext cx="9218474" cy="7020452"/>
          </a:xfrm>
          <a:prstGeom prst="rect">
            <a:avLst/>
          </a:prstGeom>
          <a:noFill/>
        </p:spPr>
      </p:pic>
      <p:pic>
        <p:nvPicPr>
          <p:cNvPr id="27" name="Picture 3" descr="C:\Users\Пользователь\Desktop\02-02-2019_11-23-10\3-06.pn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-36004" y="-454875"/>
            <a:ext cx="9180004" cy="1567782"/>
          </a:xfrm>
          <a:prstGeom prst="rect">
            <a:avLst/>
          </a:prstGeom>
          <a:noFill/>
        </p:spPr>
      </p:pic>
      <p:sp>
        <p:nvSpPr>
          <p:cNvPr id="28" name="Прямоугольник 27" hidden="0"/>
          <p:cNvSpPr/>
          <p:nvPr isPhoto="0" userDrawn="0"/>
        </p:nvSpPr>
        <p:spPr bwMode="auto">
          <a:xfrm>
            <a:off x="20283" y="329015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9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Прямоугольник 1" hidden="0"/>
          <p:cNvSpPr/>
          <p:nvPr isPhoto="0" userDrawn="0"/>
        </p:nvSpPr>
        <p:spPr bwMode="auto">
          <a:xfrm>
            <a:off x="539552" y="-21809"/>
            <a:ext cx="8496944" cy="579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300" b="1">
                <a:latin typeface="Arial Narrow"/>
                <a:cs typeface="Times New Roman"/>
              </a:rPr>
              <a:t>Затраты по направлениям </a:t>
            </a:r>
            <a:r>
              <a:rPr lang="ru-RU" sz="2300" b="1">
                <a:latin typeface="Arial Narrow"/>
                <a:cs typeface="Times New Roman"/>
              </a:rPr>
              <a:t>грантовой</a:t>
            </a:r>
            <a:r>
              <a:rPr lang="ru-RU" sz="2300" b="1">
                <a:latin typeface="Arial Narrow"/>
                <a:cs typeface="Times New Roman"/>
              </a:rPr>
              <a:t> поддержки 2023</a:t>
            </a:r>
            <a:endParaRPr lang="ru-RU" sz="2300" b="1">
              <a:latin typeface="Arial Narrow"/>
              <a:cs typeface="Times New Roman"/>
            </a:endParaRPr>
          </a:p>
        </p:txBody>
      </p:sp>
      <p:sp>
        <p:nvSpPr>
          <p:cNvPr id="7" name="TextBox 6" hidden="0"/>
          <p:cNvSpPr txBox="1"/>
          <p:nvPr isPhoto="0" userDrawn="0"/>
        </p:nvSpPr>
        <p:spPr bwMode="auto">
          <a:xfrm>
            <a:off x="-7596" y="729163"/>
            <a:ext cx="9191373" cy="822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2400" b="1" i="1">
                <a:latin typeface="Arial Narrow"/>
              </a:rPr>
              <a:t>7. Приобретение, </a:t>
            </a:r>
            <a:r>
              <a:rPr lang="ru-RU" sz="2400" b="1" i="1">
                <a:latin typeface="Arial Narrow"/>
              </a:rPr>
              <a:t>доставка, установка (монтаж) и обустройство модульных гостиниц и </a:t>
            </a:r>
            <a:r>
              <a:rPr lang="ru-RU" sz="2400" b="1" i="1">
                <a:latin typeface="Arial Narrow"/>
              </a:rPr>
              <a:t>глэмпингов</a:t>
            </a:r>
            <a:r>
              <a:rPr lang="ru-RU" sz="2400" b="1" i="1">
                <a:latin typeface="Arial Narrow"/>
              </a:rPr>
              <a:t>:</a:t>
            </a:r>
            <a:r>
              <a:rPr lang="ru-RU" sz="2400">
                <a:latin typeface="Arial Narrow"/>
              </a:rPr>
              <a:t> </a:t>
            </a:r>
            <a:endParaRPr lang="ru-RU" sz="2400">
              <a:latin typeface="Arial Narrow"/>
            </a:endParaRPr>
          </a:p>
        </p:txBody>
      </p:sp>
      <p:sp>
        <p:nvSpPr>
          <p:cNvPr id="23" name="Прямоугольник 22" hidden="0"/>
          <p:cNvSpPr/>
          <p:nvPr isPhoto="0" userDrawn="0"/>
        </p:nvSpPr>
        <p:spPr bwMode="auto">
          <a:xfrm>
            <a:off x="969" y="2996951"/>
            <a:ext cx="9155124" cy="3139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" b="1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endParaRPr lang="ru-RU" sz="800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2000">
                <a:latin typeface="Arial Narrow"/>
              </a:rPr>
              <a:t>приобретение, доставка, установка (монтаж) модульных гостиниц и </a:t>
            </a:r>
            <a:r>
              <a:rPr lang="ru-RU" sz="2000">
                <a:latin typeface="Arial Narrow"/>
              </a:rPr>
              <a:t>глэмпингов</a:t>
            </a:r>
            <a:r>
              <a:rPr lang="ru-RU" sz="2000">
                <a:latin typeface="Arial Narrow"/>
              </a:rPr>
              <a:t>;</a:t>
            </a:r>
            <a:endParaRPr/>
          </a:p>
          <a:p>
            <a:pPr marL="285750" indent="-285750" algn="just">
              <a:buFont typeface="Wingdings"/>
              <a:buChar char="Ø"/>
              <a:defRPr/>
            </a:pPr>
            <a:endParaRPr lang="ru-RU" sz="1200">
              <a:latin typeface="Arial Narrow"/>
            </a:endParaRPr>
          </a:p>
          <a:p>
            <a:pPr marL="342900" indent="-342900" algn="just">
              <a:buFont typeface="Wingdings"/>
              <a:buChar char="Ø"/>
              <a:defRPr/>
            </a:pPr>
            <a:r>
              <a:rPr lang="ru-RU" sz="2000">
                <a:latin typeface="Arial Narrow"/>
              </a:rPr>
              <a:t>обустройство жилой и рекреационной зоны в радиусе не более 2 </a:t>
            </a:r>
            <a:r>
              <a:rPr lang="ru-RU" sz="2000">
                <a:latin typeface="Arial Narrow"/>
              </a:rPr>
              <a:t>метров от </a:t>
            </a:r>
            <a:r>
              <a:rPr lang="ru-RU" sz="2000">
                <a:latin typeface="Arial Narrow"/>
              </a:rPr>
              <a:t>модульной </a:t>
            </a:r>
            <a:r>
              <a:rPr lang="ru-RU" sz="2000">
                <a:latin typeface="Arial Narrow"/>
              </a:rPr>
              <a:t>гостиницы / </a:t>
            </a:r>
            <a:r>
              <a:rPr lang="ru-RU" sz="2000">
                <a:latin typeface="Arial Narrow"/>
              </a:rPr>
              <a:t>глэмпинга</a:t>
            </a:r>
            <a:r>
              <a:rPr lang="ru-RU" sz="2000">
                <a:latin typeface="Arial Narrow"/>
              </a:rPr>
              <a:t> (мебель, текстиль, посуда, элементы декора, освещение, лавки, урны под </a:t>
            </a:r>
            <a:r>
              <a:rPr lang="ru-RU" sz="2000">
                <a:latin typeface="Arial Narrow"/>
              </a:rPr>
              <a:t>мусор);</a:t>
            </a:r>
            <a:endParaRPr lang="ru-RU" sz="2000">
              <a:latin typeface="Arial Narrow"/>
            </a:endParaRPr>
          </a:p>
          <a:p>
            <a:pPr marL="342900" indent="-342900" algn="just">
              <a:buFont typeface="Wingdings"/>
              <a:buChar char="Ø"/>
              <a:defRPr/>
            </a:pPr>
            <a:endParaRPr/>
          </a:p>
          <a:p>
            <a:pPr marL="342900" indent="-342900" algn="just">
              <a:buFont typeface="Wingdings"/>
              <a:buChar char="Ø"/>
              <a:defRPr/>
            </a:pPr>
            <a:r>
              <a:rPr lang="ru-RU" sz="2000">
                <a:latin typeface="Arial Narrow"/>
              </a:rPr>
              <a:t>расходы, направленные на обеспечение 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модульных гостиниц и 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глэмпингов системами водоснабжения, водоотведения, электроснабжения.</a:t>
            </a:r>
            <a:endParaRPr/>
          </a:p>
        </p:txBody>
      </p:sp>
      <p:sp>
        <p:nvSpPr>
          <p:cNvPr id="3" name="Прямоугольник 2" hidden="0"/>
          <p:cNvSpPr/>
          <p:nvPr isPhoto="0" userDrawn="0"/>
        </p:nvSpPr>
        <p:spPr bwMode="auto">
          <a:xfrm>
            <a:off x="0" y="1916829"/>
            <a:ext cx="9144540" cy="762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>
                <a:latin typeface="Arial Narrow"/>
              </a:rPr>
              <a:t>максимальный размер гранта </a:t>
            </a:r>
            <a:r>
              <a:rPr lang="ru-RU" sz="2200" b="1">
                <a:latin typeface="Arial Narrow"/>
              </a:rPr>
              <a:t>4 </a:t>
            </a:r>
            <a:r>
              <a:rPr lang="ru-RU" sz="2200" b="1">
                <a:latin typeface="Arial Narrow"/>
              </a:rPr>
              <a:t>млн рублей</a:t>
            </a:r>
            <a:endParaRPr lang="ru-RU" sz="2200">
              <a:latin typeface="Arial Narrow"/>
            </a:endParaRPr>
          </a:p>
          <a:p>
            <a:pPr algn="ctr"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сумма </a:t>
            </a:r>
            <a:r>
              <a:rPr lang="ru-RU" sz="22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софинансирования</a:t>
            </a:r>
            <a:r>
              <a:rPr lang="ru-RU" sz="22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 не менее </a:t>
            </a:r>
            <a:r>
              <a:rPr lang="ru-RU" sz="2200" b="1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1,714</a:t>
            </a:r>
            <a:r>
              <a:rPr lang="ru-RU" sz="2200" b="1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 млн рублей</a:t>
            </a:r>
            <a:endParaRPr lang="ru-RU" sz="2200" b="1">
              <a:latin typeface="Arial Narrow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Пользователь\Desktop\02-02-2019_11-23-10\4 (1)-04.png" hidden="0"/>
          <p:cNvPicPr>
            <a:picLocks noChangeAspect="1" noChangeArrowheads="1"/>
          </p:cNvPicPr>
          <p:nvPr isPhoto="0" userDrawn="0"/>
        </p:nvPicPr>
        <p:blipFill>
          <a:blip r:embed="rId2"/>
          <a:srcRect l="0" t="0" r="5590" b="0"/>
          <a:stretch/>
        </p:blipFill>
        <p:spPr bwMode="auto">
          <a:xfrm>
            <a:off x="-37236" y="-150239"/>
            <a:ext cx="9218474" cy="7020452"/>
          </a:xfrm>
          <a:prstGeom prst="rect">
            <a:avLst/>
          </a:prstGeom>
          <a:noFill/>
        </p:spPr>
      </p:pic>
      <p:pic>
        <p:nvPicPr>
          <p:cNvPr id="27" name="Picture 3" descr="C:\Users\Пользователь\Desktop\02-02-2019_11-23-10\3-06.pn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-36004" y="-454875"/>
            <a:ext cx="9180004" cy="1567782"/>
          </a:xfrm>
          <a:prstGeom prst="rect">
            <a:avLst/>
          </a:prstGeom>
          <a:noFill/>
        </p:spPr>
      </p:pic>
      <p:sp>
        <p:nvSpPr>
          <p:cNvPr id="28" name="Прямоугольник 27" hidden="0"/>
          <p:cNvSpPr/>
          <p:nvPr isPhoto="0" userDrawn="0"/>
        </p:nvSpPr>
        <p:spPr bwMode="auto">
          <a:xfrm>
            <a:off x="20283" y="329015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9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Прямоугольник 1" hidden="0"/>
          <p:cNvSpPr/>
          <p:nvPr isPhoto="0" userDrawn="0"/>
        </p:nvSpPr>
        <p:spPr bwMode="auto">
          <a:xfrm>
            <a:off x="539552" y="-21809"/>
            <a:ext cx="8496944" cy="579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300" b="1">
                <a:latin typeface="Arial Narrow"/>
                <a:cs typeface="Times New Roman"/>
              </a:rPr>
              <a:t>Затраты по направлениям </a:t>
            </a:r>
            <a:r>
              <a:rPr lang="ru-RU" sz="2300" b="1">
                <a:latin typeface="Arial Narrow"/>
                <a:cs typeface="Times New Roman"/>
              </a:rPr>
              <a:t>грантовой</a:t>
            </a:r>
            <a:r>
              <a:rPr lang="ru-RU" sz="2300" b="1">
                <a:latin typeface="Arial Narrow"/>
                <a:cs typeface="Times New Roman"/>
              </a:rPr>
              <a:t> поддержки 2023</a:t>
            </a:r>
            <a:endParaRPr lang="ru-RU" sz="2300" b="1">
              <a:latin typeface="Arial Narrow"/>
              <a:cs typeface="Times New Roman"/>
            </a:endParaRPr>
          </a:p>
        </p:txBody>
      </p:sp>
      <p:sp>
        <p:nvSpPr>
          <p:cNvPr id="7" name="TextBox 6" hidden="0"/>
          <p:cNvSpPr txBox="1"/>
          <p:nvPr isPhoto="0" userDrawn="0"/>
        </p:nvSpPr>
        <p:spPr bwMode="auto">
          <a:xfrm>
            <a:off x="20282" y="959996"/>
            <a:ext cx="9190834" cy="45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2400" b="1" i="1">
                <a:latin typeface="Arial Narrow"/>
              </a:rPr>
              <a:t>6. Приобретение туристского </a:t>
            </a:r>
            <a:r>
              <a:rPr lang="ru-RU" sz="2400" b="1" i="1">
                <a:latin typeface="Arial Narrow"/>
              </a:rPr>
              <a:t>снаряжения:</a:t>
            </a:r>
            <a:r>
              <a:rPr lang="ru-RU" sz="2400">
                <a:latin typeface="Arial Narrow"/>
              </a:rPr>
              <a:t> </a:t>
            </a:r>
            <a:endParaRPr lang="ru-RU" sz="2400">
              <a:latin typeface="Arial Narrow"/>
            </a:endParaRPr>
          </a:p>
        </p:txBody>
      </p:sp>
      <p:sp>
        <p:nvSpPr>
          <p:cNvPr id="23" name="Прямоугольник 22" hidden="0"/>
          <p:cNvSpPr/>
          <p:nvPr isPhoto="0" userDrawn="0"/>
        </p:nvSpPr>
        <p:spPr bwMode="auto">
          <a:xfrm>
            <a:off x="58296" y="2996950"/>
            <a:ext cx="9151560" cy="2560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" b="1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endParaRPr lang="ru-RU" sz="800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2000">
                <a:latin typeface="Arial Narrow"/>
              </a:rPr>
              <a:t>приобретение и доставка туристского снаряжения, в том числе товаров для отдыха </a:t>
            </a:r>
            <a:r>
              <a:rPr lang="ru-RU" sz="2000">
                <a:latin typeface="Arial Narrow"/>
              </a:rPr>
              <a:t>и </a:t>
            </a:r>
            <a:r>
              <a:rPr lang="ru-RU" sz="2000">
                <a:latin typeface="Arial Narrow"/>
              </a:rPr>
              <a:t>спортивного </a:t>
            </a:r>
            <a:r>
              <a:rPr lang="ru-RU" sz="2000">
                <a:latin typeface="Arial Narrow"/>
              </a:rPr>
              <a:t>инвентаря.</a:t>
            </a:r>
            <a:endParaRPr lang="ru-RU" sz="2000">
              <a:latin typeface="Arial Narrow"/>
            </a:endParaRPr>
          </a:p>
          <a:p>
            <a:pPr algn="just">
              <a:defRPr/>
            </a:pPr>
            <a:endParaRPr sz="2000" b="0" i="0" u="none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defRPr/>
            </a:pPr>
            <a:endParaRPr lang="ru-RU" sz="2000" b="0" i="0" u="none" strike="noStrike" cap="none" spc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defRPr/>
            </a:pPr>
            <a:r>
              <a:rPr lang="ru-RU" sz="2000" b="0" i="0" u="none" strike="noStrike" cap="none" spc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Что нельзя приобретать на средства гранта: </a:t>
            </a:r>
            <a:endParaRPr lang="ru-RU" sz="2000" b="0" i="0" u="none" strike="noStrike" cap="none" spc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20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средства передвижения, требующие прохождения процедуры регистрации в территориальных органах ГИБДД, Гостехнадзора, МЧС России</a:t>
            </a:r>
            <a:endParaRPr sz="2000">
              <a:latin typeface="Arial Narrow"/>
            </a:endParaRPr>
          </a:p>
          <a:p>
            <a:pPr algn="just">
              <a:defRPr/>
            </a:pPr>
            <a:endParaRPr lang="ru-RU" sz="1200">
              <a:latin typeface="Arial Narrow"/>
            </a:endParaRPr>
          </a:p>
        </p:txBody>
      </p:sp>
      <p:sp>
        <p:nvSpPr>
          <p:cNvPr id="10" name="Прямоугольник 9" hidden="0"/>
          <p:cNvSpPr/>
          <p:nvPr isPhoto="0" userDrawn="0"/>
        </p:nvSpPr>
        <p:spPr bwMode="auto">
          <a:xfrm>
            <a:off x="0" y="1916829"/>
            <a:ext cx="9144432" cy="1036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максимальный размер гранта </a:t>
            </a:r>
            <a:r>
              <a:rPr lang="ru-RU" sz="2200" b="1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1 млн рублей</a:t>
            </a:r>
            <a:endParaRPr sz="2200">
              <a:latin typeface="Arial Narrow"/>
            </a:endParaRPr>
          </a:p>
          <a:p>
            <a:pPr algn="ctr"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сумма </a:t>
            </a:r>
            <a:r>
              <a:rPr lang="ru-RU" sz="22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софинансирования</a:t>
            </a:r>
            <a:r>
              <a:rPr lang="ru-RU" sz="22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 не менее </a:t>
            </a:r>
            <a:r>
              <a:rPr lang="ru-RU" sz="2200" b="1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429 тыс. рублей</a:t>
            </a:r>
            <a:endParaRPr sz="2200"/>
          </a:p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59133069" name="Picture 2" descr="C:\Users\Пользователь\Desktop\02-02-2019_11-23-10\4 (1)-04.png" hidden="0"/>
          <p:cNvPicPr>
            <a:picLocks noChangeAspect="1" noChangeArrowheads="1"/>
          </p:cNvPicPr>
          <p:nvPr isPhoto="0" userDrawn="0"/>
        </p:nvPicPr>
        <p:blipFill>
          <a:blip r:embed="rId2"/>
          <a:srcRect l="0" t="0" r="5590" b="0"/>
          <a:stretch/>
        </p:blipFill>
        <p:spPr bwMode="auto">
          <a:xfrm>
            <a:off x="-55238" y="-134725"/>
            <a:ext cx="9218472" cy="7020451"/>
          </a:xfrm>
          <a:prstGeom prst="rect">
            <a:avLst/>
          </a:prstGeom>
          <a:noFill/>
        </p:spPr>
      </p:pic>
      <p:pic>
        <p:nvPicPr>
          <p:cNvPr id="183551346" name="Picture 3" descr="C:\Users\Пользователь\Desktop\02-02-2019_11-23-10\3-06.pn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-36003" y="-454874"/>
            <a:ext cx="9180003" cy="1567782"/>
          </a:xfrm>
          <a:prstGeom prst="rect">
            <a:avLst/>
          </a:prstGeom>
          <a:noFill/>
        </p:spPr>
      </p:pic>
      <p:sp>
        <p:nvSpPr>
          <p:cNvPr id="895071124" name="Прямоугольник 27" hidden="0"/>
          <p:cNvSpPr/>
          <p:nvPr isPhoto="0" userDrawn="0"/>
        </p:nvSpPr>
        <p:spPr bwMode="auto">
          <a:xfrm>
            <a:off x="20282" y="329014"/>
            <a:ext cx="9144000" cy="400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732820538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6EE83F60-C45D-AD97-B3C3-0987749E0FED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1959950572" name="Прямоугольник 1" hidden="0"/>
          <p:cNvSpPr/>
          <p:nvPr isPhoto="0" userDrawn="0"/>
        </p:nvSpPr>
        <p:spPr bwMode="auto">
          <a:xfrm>
            <a:off x="539551" y="-21808"/>
            <a:ext cx="8496943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300" b="1">
                <a:latin typeface="Arial Narrow"/>
                <a:cs typeface="Times New Roman"/>
              </a:rPr>
              <a:t>Затраты по направлениям </a:t>
            </a:r>
            <a:r>
              <a:rPr lang="ru-RU" sz="2300" b="1">
                <a:latin typeface="Arial Narrow"/>
                <a:cs typeface="Times New Roman"/>
              </a:rPr>
              <a:t>грантовой</a:t>
            </a:r>
            <a:r>
              <a:rPr lang="ru-RU" sz="2300" b="1">
                <a:latin typeface="Arial Narrow"/>
                <a:cs typeface="Times New Roman"/>
              </a:rPr>
              <a:t> поддержки 2023</a:t>
            </a:r>
            <a:endParaRPr lang="ru-RU" sz="2300" b="1">
              <a:latin typeface="Arial Narrow"/>
              <a:cs typeface="Times New Roman"/>
            </a:endParaRPr>
          </a:p>
        </p:txBody>
      </p:sp>
      <p:sp>
        <p:nvSpPr>
          <p:cNvPr id="2142158619" name="TextBox 6" hidden="0"/>
          <p:cNvSpPr txBox="1"/>
          <p:nvPr isPhoto="0" userDrawn="0"/>
        </p:nvSpPr>
        <p:spPr bwMode="auto">
          <a:xfrm flipH="0" flipV="0">
            <a:off x="20281" y="959995"/>
            <a:ext cx="8776737" cy="1554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2400" b="1" i="1">
                <a:latin typeface="Arial Narrow"/>
              </a:rPr>
              <a:t>9. </a:t>
            </a:r>
            <a:r>
              <a:rPr lang="ru-RU" sz="2400" b="1" i="1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Приобретение оборудования </a:t>
            </a:r>
            <a:r>
              <a:rPr lang="ru-RU" sz="2400" b="1" i="1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– подъемники различного типа </a:t>
            </a:r>
            <a:r>
              <a:rPr lang="ru-RU" sz="2400" b="1" i="1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для </a:t>
            </a:r>
            <a:r>
              <a:rPr lang="ru-RU" sz="2400" b="1" i="1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организации зимнего катания, аттракционы различных видов:</a:t>
            </a:r>
            <a:r>
              <a:rPr lang="ru-RU" sz="24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 </a:t>
            </a:r>
            <a:r>
              <a:rPr lang="ru-RU" sz="2400">
                <a:latin typeface="Arial Narrow"/>
              </a:rPr>
              <a:t> </a:t>
            </a:r>
            <a:endParaRPr lang="ru-RU" sz="2400">
              <a:latin typeface="Arial Narrow"/>
            </a:endParaRPr>
          </a:p>
          <a:p>
            <a:pPr algn="just">
              <a:defRPr/>
            </a:pPr>
            <a:endParaRPr lang="ru-RU" sz="2400">
              <a:latin typeface="Arial Narrow"/>
            </a:endParaRPr>
          </a:p>
        </p:txBody>
      </p:sp>
      <p:sp>
        <p:nvSpPr>
          <p:cNvPr id="1991074566" name="Прямоугольник 22" hidden="0"/>
          <p:cNvSpPr/>
          <p:nvPr isPhoto="0" userDrawn="0"/>
        </p:nvSpPr>
        <p:spPr bwMode="auto">
          <a:xfrm>
            <a:off x="20281" y="3281311"/>
            <a:ext cx="9157176" cy="3169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" b="1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endParaRPr lang="ru-RU" sz="800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2000">
                <a:latin typeface="Arial Narrow"/>
              </a:rPr>
              <a:t>приобретение, доставка, монтаж (установка) оборудования – подъемники различного типа для организации зимнего </a:t>
            </a:r>
            <a:r>
              <a:rPr lang="ru-RU" sz="2000">
                <a:latin typeface="Arial Narrow"/>
              </a:rPr>
              <a:t>катания, например: ленточные</a:t>
            </a:r>
            <a:r>
              <a:rPr lang="ru-RU" sz="2000">
                <a:latin typeface="Arial Narrow"/>
              </a:rPr>
              <a:t>, бугельные, </a:t>
            </a:r>
            <a:r>
              <a:rPr lang="ru-RU" sz="2000">
                <a:latin typeface="Arial Narrow"/>
              </a:rPr>
              <a:t>беби</a:t>
            </a:r>
            <a:r>
              <a:rPr lang="ru-RU" sz="2000">
                <a:latin typeface="Arial Narrow"/>
              </a:rPr>
              <a:t>-лифт;</a:t>
            </a:r>
            <a:endParaRPr lang="ru-RU" sz="2000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endParaRPr lang="ru-RU" sz="2000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2000">
                <a:latin typeface="Arial Narrow"/>
              </a:rPr>
              <a:t>приобретение, доставка, монтаж (установка) аттракционов различного вида, в том числе предназначенных для людей с ограниченными возможностями здоровья</a:t>
            </a:r>
            <a:endParaRPr lang="ru-RU" sz="2000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endParaRPr lang="ru-RU" sz="2000">
              <a:latin typeface="Arial Narrow"/>
            </a:endParaRPr>
          </a:p>
          <a:p>
            <a:pPr algn="just">
              <a:defRPr/>
            </a:pPr>
            <a:endParaRPr lang="ru-RU" sz="2000">
              <a:latin typeface="Arial Narrow"/>
            </a:endParaRPr>
          </a:p>
          <a:p>
            <a:pPr algn="just">
              <a:defRPr/>
            </a:pPr>
            <a:endParaRPr lang="ru-RU" sz="1200">
              <a:latin typeface="Arial Narrow"/>
            </a:endParaRPr>
          </a:p>
        </p:txBody>
      </p:sp>
      <p:sp>
        <p:nvSpPr>
          <p:cNvPr id="335957430" name="Прямоугольник 2" hidden="0"/>
          <p:cNvSpPr/>
          <p:nvPr isPhoto="0" userDrawn="0"/>
        </p:nvSpPr>
        <p:spPr bwMode="auto">
          <a:xfrm flipH="0" flipV="0">
            <a:off x="-7857" y="2187220"/>
            <a:ext cx="9124434" cy="1097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максимальный размер гранта </a:t>
            </a:r>
            <a:r>
              <a:rPr lang="ru-RU" sz="2200" b="1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4 </a:t>
            </a:r>
            <a:r>
              <a:rPr lang="ru-RU" sz="2200" b="1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млн рублей</a:t>
            </a:r>
            <a:endParaRPr sz="2200">
              <a:latin typeface="Arial Narrow"/>
            </a:endParaRPr>
          </a:p>
          <a:p>
            <a:pPr algn="ctr"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сумма </a:t>
            </a:r>
            <a:r>
              <a:rPr lang="ru-RU" sz="22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софинансирования</a:t>
            </a:r>
            <a:r>
              <a:rPr lang="ru-RU" sz="22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 не менее </a:t>
            </a:r>
            <a:r>
              <a:rPr lang="ru-RU" sz="2200" b="1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1,714</a:t>
            </a:r>
            <a:r>
              <a:rPr lang="ru-RU" sz="2200" b="1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 млн рублей</a:t>
            </a:r>
            <a:endParaRPr sz="2200" b="1">
              <a:latin typeface="Arial Narrow"/>
            </a:endParaRPr>
          </a:p>
          <a:p>
            <a:pPr>
              <a:defRPr/>
            </a:pPr>
            <a:endParaRPr sz="2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Пользователь\Desktop\02-02-2019_11-23-10\4 (1)-04.png" hidden="0"/>
          <p:cNvPicPr>
            <a:picLocks noChangeAspect="1" noChangeArrowheads="1"/>
          </p:cNvPicPr>
          <p:nvPr isPhoto="0" userDrawn="0"/>
        </p:nvPicPr>
        <p:blipFill>
          <a:blip r:embed="rId2"/>
          <a:srcRect l="0" t="0" r="5590" b="0"/>
          <a:stretch/>
        </p:blipFill>
        <p:spPr bwMode="auto">
          <a:xfrm>
            <a:off x="-55238" y="-134725"/>
            <a:ext cx="9218474" cy="7020452"/>
          </a:xfrm>
          <a:prstGeom prst="rect">
            <a:avLst/>
          </a:prstGeom>
          <a:noFill/>
        </p:spPr>
      </p:pic>
      <p:pic>
        <p:nvPicPr>
          <p:cNvPr id="27" name="Picture 3" descr="C:\Users\Пользователь\Desktop\02-02-2019_11-23-10\3-06.pn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-36004" y="-454875"/>
            <a:ext cx="9180004" cy="1567782"/>
          </a:xfrm>
          <a:prstGeom prst="rect">
            <a:avLst/>
          </a:prstGeom>
          <a:noFill/>
        </p:spPr>
      </p:pic>
      <p:sp>
        <p:nvSpPr>
          <p:cNvPr id="28" name="Прямоугольник 27" hidden="0"/>
          <p:cNvSpPr/>
          <p:nvPr isPhoto="0" userDrawn="0"/>
        </p:nvSpPr>
        <p:spPr bwMode="auto">
          <a:xfrm>
            <a:off x="20283" y="329015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9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Прямоугольник 1" hidden="0"/>
          <p:cNvSpPr/>
          <p:nvPr isPhoto="0" userDrawn="0"/>
        </p:nvSpPr>
        <p:spPr bwMode="auto">
          <a:xfrm>
            <a:off x="539552" y="-21809"/>
            <a:ext cx="8496944" cy="579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300" b="1">
                <a:latin typeface="Arial Narrow"/>
                <a:cs typeface="Times New Roman"/>
              </a:rPr>
              <a:t>Затраты по направлениям </a:t>
            </a:r>
            <a:r>
              <a:rPr lang="ru-RU" sz="2300" b="1">
                <a:latin typeface="Arial Narrow"/>
                <a:cs typeface="Times New Roman"/>
              </a:rPr>
              <a:t>грантовой</a:t>
            </a:r>
            <a:r>
              <a:rPr lang="ru-RU" sz="2300" b="1">
                <a:latin typeface="Arial Narrow"/>
                <a:cs typeface="Times New Roman"/>
              </a:rPr>
              <a:t> поддержки 2023</a:t>
            </a:r>
            <a:endParaRPr lang="ru-RU" sz="2300" b="1">
              <a:latin typeface="Arial Narrow"/>
              <a:cs typeface="Times New Roman"/>
            </a:endParaRPr>
          </a:p>
        </p:txBody>
      </p:sp>
      <p:sp>
        <p:nvSpPr>
          <p:cNvPr id="7" name="TextBox 6" hidden="0"/>
          <p:cNvSpPr txBox="1"/>
          <p:nvPr isPhoto="0" userDrawn="0"/>
        </p:nvSpPr>
        <p:spPr bwMode="auto">
          <a:xfrm flipH="0" flipV="0">
            <a:off x="20281" y="959995"/>
            <a:ext cx="8774865" cy="1188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2400" b="1" i="1">
                <a:latin typeface="Arial Narrow"/>
              </a:rPr>
              <a:t>8. </a:t>
            </a:r>
            <a:r>
              <a:rPr lang="ru-RU" sz="2400" b="1" i="1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Приобретение, сборка либо строительство плота сборно-разборного</a:t>
            </a:r>
            <a:r>
              <a:rPr lang="ru-RU" sz="2400" b="1" i="1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:</a:t>
            </a:r>
            <a:r>
              <a:rPr lang="ru-RU" sz="2400">
                <a:latin typeface="Arial Narrow"/>
              </a:rPr>
              <a:t> </a:t>
            </a:r>
            <a:endParaRPr lang="ru-RU" sz="2400">
              <a:latin typeface="Arial Narrow"/>
            </a:endParaRPr>
          </a:p>
          <a:p>
            <a:pPr algn="just">
              <a:defRPr/>
            </a:pPr>
            <a:endParaRPr lang="ru-RU" sz="2400">
              <a:latin typeface="Arial Narrow"/>
            </a:endParaRPr>
          </a:p>
        </p:txBody>
      </p:sp>
      <p:sp>
        <p:nvSpPr>
          <p:cNvPr id="23" name="Прямоугольник 22" hidden="0"/>
          <p:cNvSpPr/>
          <p:nvPr isPhoto="0" userDrawn="0"/>
        </p:nvSpPr>
        <p:spPr bwMode="auto">
          <a:xfrm>
            <a:off x="20281" y="3281311"/>
            <a:ext cx="9161136" cy="3169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" b="1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endParaRPr lang="ru-RU" sz="800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2000">
                <a:latin typeface="Arial Narrow"/>
              </a:rPr>
              <a:t>приобретение, либо изготовление</a:t>
            </a:r>
            <a:r>
              <a:rPr lang="ru-RU" sz="2000">
                <a:latin typeface="Arial Narrow"/>
              </a:rPr>
              <a:t>, доставка плота сборно-разборного, в том числе его отдельных элементов;</a:t>
            </a:r>
            <a:endParaRPr lang="ru-RU" sz="2000">
              <a:latin typeface="Arial Narrow"/>
            </a:endParaRPr>
          </a:p>
          <a:p>
            <a:pPr algn="just">
              <a:defRPr/>
            </a:pPr>
            <a:endParaRPr lang="ru-RU" sz="2000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2000">
                <a:latin typeface="Arial Narrow"/>
              </a:rPr>
              <a:t>сборка плота сборно-разборного;</a:t>
            </a:r>
            <a:endParaRPr lang="ru-RU" sz="2000">
              <a:latin typeface="Arial Narrow"/>
            </a:endParaRPr>
          </a:p>
          <a:p>
            <a:pPr algn="just">
              <a:defRPr/>
            </a:pPr>
            <a:endParaRPr lang="ru-RU" sz="2000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2000">
                <a:latin typeface="Arial Narrow"/>
              </a:rPr>
              <a:t>проведение классификации, сертификации и государственной регистрации плота сборно-разборного, в том числе оплата государственной пошлины </a:t>
            </a:r>
            <a:endParaRPr lang="ru-RU" sz="2000">
              <a:latin typeface="Arial Narrow"/>
            </a:endParaRPr>
          </a:p>
          <a:p>
            <a:pPr algn="just">
              <a:defRPr/>
            </a:pPr>
            <a:endParaRPr lang="ru-RU" sz="2000">
              <a:latin typeface="Arial Narrow"/>
            </a:endParaRPr>
          </a:p>
          <a:p>
            <a:pPr algn="just">
              <a:defRPr/>
            </a:pPr>
            <a:endParaRPr lang="ru-RU" sz="1200">
              <a:latin typeface="Arial Narrow"/>
            </a:endParaRPr>
          </a:p>
        </p:txBody>
      </p:sp>
      <p:sp>
        <p:nvSpPr>
          <p:cNvPr id="3" name="Прямоугольник 2" hidden="0"/>
          <p:cNvSpPr/>
          <p:nvPr isPhoto="0" userDrawn="0"/>
        </p:nvSpPr>
        <p:spPr bwMode="auto">
          <a:xfrm flipH="0" flipV="0">
            <a:off x="-7857" y="2187220"/>
            <a:ext cx="9124362" cy="1097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максимальный размер гранта </a:t>
            </a:r>
            <a:r>
              <a:rPr lang="ru-RU" sz="2200" b="1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4 </a:t>
            </a:r>
            <a:r>
              <a:rPr lang="ru-RU" sz="2200" b="1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млн рублей</a:t>
            </a:r>
            <a:endParaRPr sz="2200">
              <a:latin typeface="Arial Narrow"/>
            </a:endParaRPr>
          </a:p>
          <a:p>
            <a:pPr algn="ctr"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сумма </a:t>
            </a:r>
            <a:r>
              <a:rPr lang="ru-RU" sz="22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софинансирования</a:t>
            </a:r>
            <a:r>
              <a:rPr lang="ru-RU" sz="22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 не менее </a:t>
            </a:r>
            <a:r>
              <a:rPr lang="ru-RU" sz="2200" b="1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1,714</a:t>
            </a:r>
            <a:r>
              <a:rPr lang="ru-RU" sz="2200" b="1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 млн рублей</a:t>
            </a:r>
            <a:endParaRPr sz="2200" b="1">
              <a:latin typeface="Arial Narrow"/>
            </a:endParaRPr>
          </a:p>
          <a:p>
            <a:pPr>
              <a:defRPr/>
            </a:pPr>
            <a:endParaRPr sz="2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64726297" name="Picture 2" descr="C:\Users\Пользователь\Desktop\02-02-2019_11-23-10\4 (1)-04.png" hidden="0"/>
          <p:cNvPicPr>
            <a:picLocks noChangeAspect="1" noChangeArrowheads="1"/>
          </p:cNvPicPr>
          <p:nvPr isPhoto="0" userDrawn="0"/>
        </p:nvPicPr>
        <p:blipFill>
          <a:blip r:embed="rId2"/>
          <a:srcRect l="0" t="0" r="5590" b="0"/>
          <a:stretch/>
        </p:blipFill>
        <p:spPr bwMode="auto">
          <a:xfrm>
            <a:off x="-55238" y="-134725"/>
            <a:ext cx="9218472" cy="7020451"/>
          </a:xfrm>
          <a:prstGeom prst="rect">
            <a:avLst/>
          </a:prstGeom>
          <a:noFill/>
        </p:spPr>
      </p:pic>
      <p:pic>
        <p:nvPicPr>
          <p:cNvPr id="1551456780" name="Picture 3" descr="C:\Users\Пользователь\Desktop\02-02-2019_11-23-10\3-06.pn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-36003" y="-454874"/>
            <a:ext cx="9180003" cy="1567782"/>
          </a:xfrm>
          <a:prstGeom prst="rect">
            <a:avLst/>
          </a:prstGeom>
          <a:noFill/>
        </p:spPr>
      </p:pic>
      <p:sp>
        <p:nvSpPr>
          <p:cNvPr id="811029239" name="Прямоугольник 27" hidden="0"/>
          <p:cNvSpPr/>
          <p:nvPr isPhoto="0" userDrawn="0"/>
        </p:nvSpPr>
        <p:spPr bwMode="auto">
          <a:xfrm>
            <a:off x="20282" y="329014"/>
            <a:ext cx="9144000" cy="400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543229441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55252C72-3BF1-E6D9-E52D-E5F6AFB0C70A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2030865956" name="Прямоугольник 1" hidden="0"/>
          <p:cNvSpPr/>
          <p:nvPr isPhoto="0" userDrawn="0"/>
        </p:nvSpPr>
        <p:spPr bwMode="auto">
          <a:xfrm>
            <a:off x="539551" y="-21808"/>
            <a:ext cx="8496943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300" b="1">
                <a:latin typeface="Arial Narrow"/>
                <a:cs typeface="Times New Roman"/>
              </a:rPr>
              <a:t>Затраты по направлениям </a:t>
            </a:r>
            <a:r>
              <a:rPr lang="ru-RU" sz="2300" b="1">
                <a:latin typeface="Arial Narrow"/>
                <a:cs typeface="Times New Roman"/>
              </a:rPr>
              <a:t>грантовой</a:t>
            </a:r>
            <a:r>
              <a:rPr lang="ru-RU" sz="2300" b="1">
                <a:latin typeface="Arial Narrow"/>
                <a:cs typeface="Times New Roman"/>
              </a:rPr>
              <a:t> поддержки 2023</a:t>
            </a:r>
            <a:endParaRPr lang="ru-RU" sz="2300" b="1">
              <a:latin typeface="Arial Narrow"/>
              <a:cs typeface="Times New Roman"/>
            </a:endParaRPr>
          </a:p>
        </p:txBody>
      </p:sp>
      <p:sp>
        <p:nvSpPr>
          <p:cNvPr id="851616346" name="TextBox 6" hidden="0"/>
          <p:cNvSpPr txBox="1"/>
          <p:nvPr isPhoto="0" userDrawn="0"/>
        </p:nvSpPr>
        <p:spPr bwMode="auto">
          <a:xfrm flipH="0" flipV="0">
            <a:off x="20281" y="959995"/>
            <a:ext cx="8780301" cy="1554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2400" b="1" i="1">
                <a:latin typeface="Arial Narrow"/>
              </a:rPr>
              <a:t>10. </a:t>
            </a:r>
            <a:r>
              <a:rPr lang="ru-RU" sz="2400" b="1" i="1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Финансовое обеспечение затрат, связанных с классификацией пляжей и объектов туристской индустрии</a:t>
            </a:r>
            <a:r>
              <a:rPr lang="ru-RU" sz="2400" b="1" i="1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:</a:t>
            </a:r>
            <a:r>
              <a:rPr lang="ru-RU" sz="24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 </a:t>
            </a:r>
            <a:r>
              <a:rPr lang="ru-RU" sz="2400">
                <a:latin typeface="Arial Narrow"/>
              </a:rPr>
              <a:t> </a:t>
            </a:r>
            <a:endParaRPr lang="ru-RU" sz="2400">
              <a:latin typeface="Arial Narrow"/>
            </a:endParaRPr>
          </a:p>
          <a:p>
            <a:pPr algn="just">
              <a:defRPr/>
            </a:pPr>
            <a:endParaRPr lang="ru-RU" sz="2400">
              <a:latin typeface="Arial Narrow"/>
            </a:endParaRPr>
          </a:p>
        </p:txBody>
      </p:sp>
      <p:sp>
        <p:nvSpPr>
          <p:cNvPr id="1086867909" name="Прямоугольник 22" hidden="0"/>
          <p:cNvSpPr/>
          <p:nvPr isPhoto="0" userDrawn="0"/>
        </p:nvSpPr>
        <p:spPr bwMode="auto">
          <a:xfrm>
            <a:off x="20281" y="3281311"/>
            <a:ext cx="9155196" cy="2255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" b="1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endParaRPr lang="ru-RU" sz="800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2000">
                <a:latin typeface="Arial Narrow"/>
              </a:rPr>
              <a:t>оплата государственной пошлины;</a:t>
            </a:r>
            <a:endParaRPr lang="ru-RU" sz="2000">
              <a:latin typeface="Arial Narrow"/>
            </a:endParaRPr>
          </a:p>
          <a:p>
            <a:pPr algn="just">
              <a:defRPr/>
            </a:pPr>
            <a:endParaRPr lang="ru-RU" sz="2000">
              <a:latin typeface="Arial Narrow"/>
            </a:endParaRPr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2000">
                <a:latin typeface="Arial Narrow"/>
              </a:rPr>
              <a:t>классификация объектов туристской индустрии, подлежащих классификации</a:t>
            </a:r>
            <a:endParaRPr lang="ru-RU" sz="2000">
              <a:latin typeface="Arial Narrow"/>
            </a:endParaRPr>
          </a:p>
          <a:p>
            <a:pPr algn="just">
              <a:defRPr/>
            </a:pPr>
            <a:r>
              <a:rPr lang="ru-RU" sz="2000">
                <a:latin typeface="Arial Narrow"/>
              </a:rPr>
              <a:t> </a:t>
            </a:r>
            <a:endParaRPr lang="ru-RU" sz="2000">
              <a:latin typeface="Arial Narrow"/>
            </a:endParaRPr>
          </a:p>
          <a:p>
            <a:pPr algn="just">
              <a:defRPr/>
            </a:pPr>
            <a:endParaRPr lang="ru-RU" sz="2000">
              <a:latin typeface="Arial Narrow"/>
            </a:endParaRPr>
          </a:p>
          <a:p>
            <a:pPr algn="just">
              <a:defRPr/>
            </a:pPr>
            <a:endParaRPr lang="ru-RU" sz="1200">
              <a:latin typeface="Arial Narrow"/>
            </a:endParaRPr>
          </a:p>
        </p:txBody>
      </p:sp>
      <p:sp>
        <p:nvSpPr>
          <p:cNvPr id="1462781700" name="Прямоугольник 2" hidden="0"/>
          <p:cNvSpPr/>
          <p:nvPr isPhoto="0" userDrawn="0"/>
        </p:nvSpPr>
        <p:spPr bwMode="auto">
          <a:xfrm flipH="0" flipV="0">
            <a:off x="-7857" y="2187220"/>
            <a:ext cx="9125766" cy="1097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максимальный размер гранта </a:t>
            </a:r>
            <a:r>
              <a:rPr lang="ru-RU" sz="2200" b="1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100 тыс.</a:t>
            </a:r>
            <a:r>
              <a:rPr lang="ru-RU" sz="2200" b="1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 рублей</a:t>
            </a:r>
            <a:endParaRPr sz="2200">
              <a:latin typeface="Arial Narrow"/>
            </a:endParaRPr>
          </a:p>
          <a:p>
            <a:pPr algn="ctr"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сумма </a:t>
            </a:r>
            <a:r>
              <a:rPr lang="ru-RU" sz="22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софинансирования</a:t>
            </a:r>
            <a:r>
              <a:rPr lang="ru-RU" sz="2200" b="0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 не менее </a:t>
            </a:r>
            <a:r>
              <a:rPr lang="ru-RU" sz="2200" b="1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42 тыс.</a:t>
            </a:r>
            <a:r>
              <a:rPr lang="ru-RU" sz="2200" b="1" i="0" u="none" strike="noStrike" cap="none" spc="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 рублей</a:t>
            </a:r>
            <a:endParaRPr sz="2200" b="1">
              <a:latin typeface="Arial Narrow"/>
            </a:endParaRPr>
          </a:p>
          <a:p>
            <a:pPr>
              <a:defRPr/>
            </a:pPr>
            <a:endParaRPr sz="2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21274684" name="Picture 2" descr="C:\Users\Пользователь\Desktop\02-02-2019_11-23-10\4 (1)-04.png" hidden="0"/>
          <p:cNvPicPr>
            <a:picLocks noChangeAspect="1" noChangeArrowheads="1"/>
          </p:cNvPicPr>
          <p:nvPr isPhoto="0" userDrawn="0"/>
        </p:nvPicPr>
        <p:blipFill>
          <a:blip r:embed="rId2"/>
          <a:srcRect l="0" t="0" r="5590" b="0"/>
          <a:stretch/>
        </p:blipFill>
        <p:spPr bwMode="auto">
          <a:xfrm>
            <a:off x="-74471" y="-134724"/>
            <a:ext cx="9218471" cy="7020450"/>
          </a:xfrm>
          <a:prstGeom prst="rect">
            <a:avLst/>
          </a:prstGeom>
          <a:noFill/>
        </p:spPr>
      </p:pic>
      <p:pic>
        <p:nvPicPr>
          <p:cNvPr id="1749436938" name="Picture 3" descr="C:\Users\Пользователь\Desktop\02-02-2019_11-23-10\3-06.pn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-36002" y="-454873"/>
            <a:ext cx="9180002" cy="1567782"/>
          </a:xfrm>
          <a:prstGeom prst="rect">
            <a:avLst/>
          </a:prstGeom>
          <a:noFill/>
        </p:spPr>
      </p:pic>
      <p:sp>
        <p:nvSpPr>
          <p:cNvPr id="1562114702" name="Прямоугольник 27" hidden="0"/>
          <p:cNvSpPr/>
          <p:nvPr isPhoto="0" userDrawn="0"/>
        </p:nvSpPr>
        <p:spPr bwMode="auto">
          <a:xfrm>
            <a:off x="20281" y="329013"/>
            <a:ext cx="9144000" cy="400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1712599697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10D052B1-B518-52C9-BE69-6659CE9DCF17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1796330809" name="Прямоугольник 1" hidden="0"/>
          <p:cNvSpPr/>
          <p:nvPr isPhoto="0" userDrawn="0"/>
        </p:nvSpPr>
        <p:spPr bwMode="auto">
          <a:xfrm>
            <a:off x="539550" y="-21807"/>
            <a:ext cx="8496942" cy="5797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 b="1">
                <a:latin typeface="Arial Narrow"/>
                <a:cs typeface="Times New Roman"/>
              </a:rPr>
              <a:t>Требования к отчетности </a:t>
            </a:r>
            <a:endParaRPr sz="2800" b="1">
              <a:latin typeface="Arial Narrow"/>
              <a:cs typeface="Times New Roman"/>
            </a:endParaRPr>
          </a:p>
        </p:txBody>
      </p:sp>
      <p:sp>
        <p:nvSpPr>
          <p:cNvPr id="1097036473" name="TextBox 6" hidden="0"/>
          <p:cNvSpPr txBox="1"/>
          <p:nvPr isPhoto="0" userDrawn="0"/>
        </p:nvSpPr>
        <p:spPr bwMode="auto">
          <a:xfrm flipH="0" flipV="0">
            <a:off x="539550" y="1031874"/>
            <a:ext cx="8268950" cy="45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endParaRPr sz="2400" b="1">
              <a:latin typeface="Arial Narrow"/>
            </a:endParaRPr>
          </a:p>
        </p:txBody>
      </p:sp>
      <p:sp>
        <p:nvSpPr>
          <p:cNvPr id="1488355392" name="" hidden="0"/>
          <p:cNvSpPr txBox="1"/>
          <p:nvPr isPhoto="0" userDrawn="0"/>
        </p:nvSpPr>
        <p:spPr bwMode="auto">
          <a:xfrm flipH="0" flipV="0">
            <a:off x="591805" y="1489110"/>
            <a:ext cx="7910394" cy="402339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285750" indent="-285750" algn="l">
              <a:buFont typeface="Wingdings"/>
              <a:buChar char="Ø"/>
              <a:defRPr/>
            </a:pPr>
            <a:r>
              <a:rPr lang="ru-RU" sz="2400" b="1">
                <a:latin typeface="Arial Narrow"/>
              </a:rPr>
              <a:t>Срок расходования средств Проекта, включающих средства Гранта и собственные средства Получателя гранта, не может превышать 18 месяцев с момента заключения Договора;</a:t>
            </a:r>
            <a:endParaRPr sz="2400" b="1">
              <a:latin typeface="Arial Narrow"/>
            </a:endParaRPr>
          </a:p>
          <a:p>
            <a:pPr marL="285750" indent="-285750" algn="l">
              <a:buFont typeface="Wingdings"/>
              <a:buChar char="Ø"/>
              <a:defRPr/>
            </a:pPr>
            <a:endParaRPr b="1">
              <a:latin typeface="Arial Narrow"/>
            </a:endParaRPr>
          </a:p>
          <a:p>
            <a:pPr marL="285750" indent="-285750" algn="l">
              <a:buFont typeface="Wingdings"/>
              <a:buChar char="Ø"/>
              <a:defRPr/>
            </a:pPr>
            <a:r>
              <a:rPr lang="ru-RU" sz="2400" b="1">
                <a:latin typeface="Arial Narrow"/>
              </a:rPr>
              <a:t>Срок реализации Проекта, с учетом достижения значений показателей, установленных Договором в целях достижения результатов предоставления гранта, не может превышать 24 месяца со дня заключения договора </a:t>
            </a:r>
            <a:endParaRPr sz="2400" b="1">
              <a:latin typeface="Arial Narrow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02531340" name="Picture 2" descr="C:\Users\Пользователь\Desktop\02-02-2019_11-23-10\4 (1)-04.png" hidden="0"/>
          <p:cNvPicPr>
            <a:picLocks noChangeAspect="1" noChangeArrowheads="1"/>
          </p:cNvPicPr>
          <p:nvPr isPhoto="0" userDrawn="0"/>
        </p:nvPicPr>
        <p:blipFill>
          <a:blip r:embed="rId2"/>
          <a:srcRect l="0" t="0" r="5590" b="0"/>
          <a:stretch/>
        </p:blipFill>
        <p:spPr bwMode="auto">
          <a:xfrm>
            <a:off x="-74471" y="-134724"/>
            <a:ext cx="9218471" cy="7020450"/>
          </a:xfrm>
          <a:prstGeom prst="rect">
            <a:avLst/>
          </a:prstGeom>
          <a:noFill/>
        </p:spPr>
      </p:pic>
      <p:pic>
        <p:nvPicPr>
          <p:cNvPr id="1210886074" name="Picture 3" descr="C:\Users\Пользователь\Desktop\02-02-2019_11-23-10\3-06.pn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-36002" y="-454873"/>
            <a:ext cx="9180002" cy="1567782"/>
          </a:xfrm>
          <a:prstGeom prst="rect">
            <a:avLst/>
          </a:prstGeom>
          <a:noFill/>
        </p:spPr>
      </p:pic>
      <p:sp>
        <p:nvSpPr>
          <p:cNvPr id="1002815050" name="Прямоугольник 27" hidden="0"/>
          <p:cNvSpPr/>
          <p:nvPr isPhoto="0" userDrawn="0"/>
        </p:nvSpPr>
        <p:spPr bwMode="auto">
          <a:xfrm>
            <a:off x="20281" y="329013"/>
            <a:ext cx="9144000" cy="400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1722961289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55267CE9-E70A-D53E-7D98-C4B0B85F0579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450090075" name="Прямоугольник 1" hidden="0"/>
          <p:cNvSpPr/>
          <p:nvPr isPhoto="0" userDrawn="0"/>
        </p:nvSpPr>
        <p:spPr bwMode="auto">
          <a:xfrm>
            <a:off x="539550" y="-21807"/>
            <a:ext cx="8496942" cy="5797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 b="1">
                <a:latin typeface="Arial Narrow"/>
                <a:cs typeface="Times New Roman"/>
              </a:rPr>
              <a:t>Требования к отчетности </a:t>
            </a:r>
            <a:endParaRPr sz="2800" b="1">
              <a:latin typeface="Arial Narrow"/>
              <a:cs typeface="Times New Roman"/>
            </a:endParaRPr>
          </a:p>
        </p:txBody>
      </p:sp>
      <p:sp>
        <p:nvSpPr>
          <p:cNvPr id="819599466" name="TextBox 6" hidden="0"/>
          <p:cNvSpPr txBox="1"/>
          <p:nvPr isPhoto="0" userDrawn="0"/>
        </p:nvSpPr>
        <p:spPr bwMode="auto">
          <a:xfrm flipH="0" flipV="0">
            <a:off x="539550" y="1031874"/>
            <a:ext cx="8268950" cy="45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endParaRPr sz="2400" b="1">
              <a:latin typeface="Arial Narrow"/>
            </a:endParaRPr>
          </a:p>
        </p:txBody>
      </p:sp>
      <p:sp>
        <p:nvSpPr>
          <p:cNvPr id="24681000" name="" hidden="0"/>
          <p:cNvSpPr txBox="1"/>
          <p:nvPr isPhoto="0" userDrawn="0"/>
        </p:nvSpPr>
        <p:spPr bwMode="auto">
          <a:xfrm flipH="0" flipV="0">
            <a:off x="591805" y="617360"/>
            <a:ext cx="7931958" cy="551691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285750" indent="-285750" algn="l">
              <a:buFont typeface="Wingdings"/>
              <a:buChar char="Ø"/>
              <a:defRPr/>
            </a:pPr>
            <a:r>
              <a:rPr lang="ru-RU" sz="2400" b="1">
                <a:latin typeface="Arial Narrow"/>
              </a:rPr>
              <a:t>Получатель гранта обязан в месячный срок со дня проведения последней расходной операции, направленной на реализацию гранта, но не позднее окончания срока расходования средств гранта (18 месяцев с момента заключения Договора) направить в Минэкономразвития Хакасии отчет об использовании денежных средств;</a:t>
            </a:r>
            <a:endParaRPr sz="2400" b="1">
              <a:latin typeface="Arial Narrow"/>
            </a:endParaRPr>
          </a:p>
          <a:p>
            <a:pPr marL="285750" indent="-285750" algn="l">
              <a:buFont typeface="Wingdings"/>
              <a:buChar char="Ø"/>
              <a:defRPr/>
            </a:pPr>
            <a:endParaRPr sz="2000" b="1">
              <a:latin typeface="Arial Narrow"/>
            </a:endParaRPr>
          </a:p>
          <a:p>
            <a:pPr marL="285750" indent="-285750" algn="l">
              <a:buFont typeface="Wingdings"/>
              <a:buChar char="Ø"/>
              <a:defRPr/>
            </a:pPr>
            <a:r>
              <a:rPr lang="ru-RU" sz="2400" b="1">
                <a:latin typeface="Arial Narrow"/>
              </a:rPr>
              <a:t>Получатель гранта обязан представлять отчет об осуществлении расходов, источником финансового обеспечения которых является грант, не реже одного раза в квартал, не позднее 5 числа месяца, следующего за отчетным периодом</a:t>
            </a:r>
            <a:endParaRPr sz="2400" b="1">
              <a:latin typeface="Arial Narrow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98879586" name="Picture 2" descr="C:\Users\Пользователь\Desktop\02-02-2019_11-23-10\4 (1)-04.png" hidden="0"/>
          <p:cNvPicPr>
            <a:picLocks noChangeAspect="1" noChangeArrowheads="1"/>
          </p:cNvPicPr>
          <p:nvPr isPhoto="0" userDrawn="0"/>
        </p:nvPicPr>
        <p:blipFill>
          <a:blip r:embed="rId2"/>
          <a:srcRect l="0" t="0" r="5590" b="0"/>
          <a:stretch/>
        </p:blipFill>
        <p:spPr bwMode="auto">
          <a:xfrm>
            <a:off x="-55237" y="-134724"/>
            <a:ext cx="9218471" cy="7020450"/>
          </a:xfrm>
          <a:prstGeom prst="rect">
            <a:avLst/>
          </a:prstGeom>
          <a:noFill/>
        </p:spPr>
      </p:pic>
      <p:pic>
        <p:nvPicPr>
          <p:cNvPr id="1607306670" name="Picture 3" descr="C:\Users\Пользователь\Desktop\02-02-2019_11-23-10\3-06.pn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-36002" y="-454873"/>
            <a:ext cx="9180002" cy="1567782"/>
          </a:xfrm>
          <a:prstGeom prst="rect">
            <a:avLst/>
          </a:prstGeom>
          <a:noFill/>
        </p:spPr>
      </p:pic>
      <p:sp>
        <p:nvSpPr>
          <p:cNvPr id="1271338344" name="Прямоугольник 27" hidden="0"/>
          <p:cNvSpPr/>
          <p:nvPr isPhoto="0" userDrawn="0"/>
        </p:nvSpPr>
        <p:spPr bwMode="auto">
          <a:xfrm>
            <a:off x="20281" y="329013"/>
            <a:ext cx="9144000" cy="400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1603778058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16B3C45C-3D66-ED19-19E4-274558680DD7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1759737347" name="Прямоугольник 1" hidden="0"/>
          <p:cNvSpPr/>
          <p:nvPr isPhoto="0" userDrawn="0"/>
        </p:nvSpPr>
        <p:spPr bwMode="auto">
          <a:xfrm>
            <a:off x="539550" y="-21807"/>
            <a:ext cx="8496942" cy="5797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300" b="1">
                <a:latin typeface="Arial Narrow"/>
                <a:cs typeface="Times New Roman"/>
              </a:rPr>
              <a:t>Контроль за соблюдением условий, целей и порядка предоставления </a:t>
            </a:r>
            <a:r>
              <a:rPr lang="ru-RU" sz="2300" b="1">
                <a:latin typeface="Arial Narrow"/>
                <a:cs typeface="Times New Roman"/>
              </a:rPr>
              <a:t>грантовой</a:t>
            </a:r>
            <a:r>
              <a:rPr lang="ru-RU" sz="2300" b="1">
                <a:latin typeface="Arial Narrow"/>
                <a:cs typeface="Times New Roman"/>
              </a:rPr>
              <a:t> поддержки 2023</a:t>
            </a:r>
            <a:endParaRPr lang="ru-RU" sz="2300" b="1">
              <a:latin typeface="Arial Narrow"/>
              <a:cs typeface="Times New Roman"/>
            </a:endParaRPr>
          </a:p>
        </p:txBody>
      </p:sp>
      <p:sp>
        <p:nvSpPr>
          <p:cNvPr id="729971254" name="TextBox 6" hidden="0"/>
          <p:cNvSpPr txBox="1"/>
          <p:nvPr isPhoto="0" userDrawn="0"/>
        </p:nvSpPr>
        <p:spPr bwMode="auto">
          <a:xfrm flipH="0" flipV="0">
            <a:off x="539550" y="1031874"/>
            <a:ext cx="8268914" cy="4297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3600" b="1">
                <a:latin typeface="Arial Narrow"/>
              </a:rPr>
              <a:t>В целях проверки достоверности сведений, указанных в отчетности и документах Получателя гранта, Минэкономразвития Хакасии имеет право запрашивать и получать информацию у третьих лиц и Получателя гранта  </a:t>
            </a:r>
            <a:endParaRPr sz="3600" b="1">
              <a:latin typeface="Arial Narrow"/>
            </a:endParaRPr>
          </a:p>
          <a:p>
            <a:pPr algn="just">
              <a:defRPr/>
            </a:pPr>
            <a:endParaRPr sz="2400" b="1">
              <a:latin typeface="Arial Narrow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33810109" name="Picture 2" descr="C:\Users\Пользователь\Desktop\02-02-2019_11-23-10\4 (1)-04.png" hidden="0"/>
          <p:cNvPicPr>
            <a:picLocks noChangeAspect="1" noChangeArrowheads="1"/>
          </p:cNvPicPr>
          <p:nvPr isPhoto="0" userDrawn="0"/>
        </p:nvPicPr>
        <p:blipFill>
          <a:blip r:embed="rId2"/>
          <a:srcRect l="0" t="0" r="5590" b="0"/>
          <a:stretch/>
        </p:blipFill>
        <p:spPr bwMode="auto">
          <a:xfrm>
            <a:off x="-55236" y="-134723"/>
            <a:ext cx="9218470" cy="7020450"/>
          </a:xfrm>
          <a:prstGeom prst="rect">
            <a:avLst/>
          </a:prstGeom>
          <a:noFill/>
        </p:spPr>
      </p:pic>
      <p:pic>
        <p:nvPicPr>
          <p:cNvPr id="1554368322" name="Picture 3" descr="C:\Users\Пользователь\Desktop\02-02-2019_11-23-10\3-06.pn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-36001" y="-454872"/>
            <a:ext cx="9180001" cy="1567782"/>
          </a:xfrm>
          <a:prstGeom prst="rect">
            <a:avLst/>
          </a:prstGeom>
          <a:noFill/>
        </p:spPr>
      </p:pic>
      <p:sp>
        <p:nvSpPr>
          <p:cNvPr id="957544935" name="Прямоугольник 27" hidden="0"/>
          <p:cNvSpPr/>
          <p:nvPr isPhoto="0" userDrawn="0"/>
        </p:nvSpPr>
        <p:spPr bwMode="auto">
          <a:xfrm>
            <a:off x="20280" y="329013"/>
            <a:ext cx="9144000" cy="400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1548363071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AB2B273-4727-E9FC-249B-BD3ACF15D4CB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198760109" name="Прямоугольник 1" hidden="0"/>
          <p:cNvSpPr/>
          <p:nvPr isPhoto="0" userDrawn="0"/>
        </p:nvSpPr>
        <p:spPr bwMode="auto">
          <a:xfrm>
            <a:off x="539550" y="-21807"/>
            <a:ext cx="8496941" cy="5797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300" b="1" i="0" u="none" strike="noStrike" cap="none" spc="0">
                <a:solidFill>
                  <a:schemeClr val="lt1"/>
                </a:solidFill>
                <a:latin typeface="Albertus MT"/>
                <a:ea typeface="Albertus MT"/>
                <a:cs typeface="Albertus MT"/>
              </a:rPr>
              <a:t>Дополнительная информация</a:t>
            </a:r>
            <a:endParaRPr/>
          </a:p>
        </p:txBody>
      </p:sp>
      <p:sp>
        <p:nvSpPr>
          <p:cNvPr id="995559560" name="TextBox 6" hidden="0"/>
          <p:cNvSpPr txBox="1"/>
          <p:nvPr isPhoto="0" userDrawn="0"/>
        </p:nvSpPr>
        <p:spPr bwMode="auto">
          <a:xfrm flipH="0" flipV="0">
            <a:off x="539550" y="1031873"/>
            <a:ext cx="8269093" cy="4616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32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Консультации </a:t>
            </a:r>
            <a:r>
              <a:rPr lang="ru-RU" sz="3200" b="1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по подаче заявки</a:t>
            </a:r>
            <a:r>
              <a:rPr lang="ru-RU" sz="32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 и предоставлению отчетности осуществляют:</a:t>
            </a:r>
            <a:endParaRPr sz="3200" b="1">
              <a:solidFill>
                <a:schemeClr val="tx2"/>
              </a:solidFill>
              <a:ea typeface="Calibri"/>
              <a:cs typeface="Times New Roman"/>
            </a:endParaRPr>
          </a:p>
          <a:p>
            <a:pPr lvl="0" algn="just">
              <a:defRPr/>
            </a:pPr>
            <a:endParaRPr sz="3600" b="1">
              <a:solidFill>
                <a:schemeClr val="tx2"/>
              </a:solidFill>
              <a:ea typeface="Calibri"/>
              <a:cs typeface="Times New Roman"/>
            </a:endParaRPr>
          </a:p>
          <a:p>
            <a:pPr marL="371990" lvl="0" indent="-371990" algn="just">
              <a:buFont typeface="Wingdings"/>
              <a:buChar char="Ø"/>
              <a:defRPr/>
            </a:pPr>
            <a:r>
              <a:rPr lang="ru-RU" sz="2800" b="1" i="0" u="none" strike="noStrike" cap="none" spc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Кучина Оксана Александровна, </a:t>
            </a:r>
            <a:r>
              <a:rPr lang="ru-RU" sz="2800" b="0" i="0" u="none" strike="noStrike" cap="none" spc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начальник</a:t>
            </a:r>
            <a:r>
              <a:rPr lang="ru-RU" sz="2800" b="0" i="0" u="none" strike="noStrike" cap="none" spc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 отдела развития туризма;</a:t>
            </a:r>
            <a:endParaRPr sz="2800" b="0">
              <a:solidFill>
                <a:schemeClr val="tx2"/>
              </a:solidFill>
              <a:ea typeface="Calibri"/>
              <a:cs typeface="Times New Roman"/>
            </a:endParaRPr>
          </a:p>
          <a:p>
            <a:pPr lvl="0" algn="just">
              <a:defRPr/>
            </a:pPr>
            <a:r>
              <a:rPr lang="ru-RU" sz="2800" b="1" i="0" u="none" strike="noStrike" cap="none" spc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Контакты – </a:t>
            </a:r>
            <a:r>
              <a:rPr lang="ru-RU" sz="2800" b="0" i="0" u="none" strike="noStrike" cap="none" spc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8(3902) 248-200 (доб. 269); </a:t>
            </a:r>
            <a:r>
              <a:rPr lang="en-US" sz="2800" b="0" i="0" u="sng" strike="noStrike" cap="none" spc="0">
                <a:solidFill>
                  <a:schemeClr val="tx2"/>
                </a:solidFill>
                <a:latin typeface="Times New Roman"/>
                <a:ea typeface="Calibri"/>
                <a:cs typeface="Times New Roman"/>
                <a:hlinkClick r:id="rId4" tooltip="http://me26@r-19.ru"/>
              </a:rPr>
              <a:t>me</a:t>
            </a:r>
            <a:r>
              <a:rPr lang="ru-RU" sz="2800" b="0" i="0" u="sng" strike="noStrike" cap="none" spc="0">
                <a:solidFill>
                  <a:schemeClr val="tx2"/>
                </a:solidFill>
                <a:latin typeface="Times New Roman"/>
                <a:ea typeface="Calibri"/>
                <a:cs typeface="Times New Roman"/>
                <a:hlinkClick r:id="rId4" tooltip="http://me26@r-19.ru"/>
              </a:rPr>
              <a:t>56</a:t>
            </a:r>
            <a:r>
              <a:rPr lang="en-US" sz="2800" b="0" i="0" u="sng" strike="noStrike" cap="none" spc="0">
                <a:solidFill>
                  <a:schemeClr val="tx2"/>
                </a:solidFill>
                <a:latin typeface="Times New Roman"/>
                <a:ea typeface="Calibri"/>
                <a:cs typeface="Times New Roman"/>
                <a:hlinkClick r:id="rId4" tooltip="http://me26@r-19.ru"/>
              </a:rPr>
              <a:t>@r-19.ru</a:t>
            </a:r>
            <a:endParaRPr sz="2800">
              <a:solidFill>
                <a:schemeClr val="tx2"/>
              </a:solidFill>
              <a:latin typeface="Times New Roman"/>
              <a:ea typeface="Calibri"/>
              <a:cs typeface="Times New Roman"/>
            </a:endParaRPr>
          </a:p>
          <a:p>
            <a:pPr marL="371990" lvl="0" indent="-371990" algn="just">
              <a:buFont typeface="Wingdings"/>
              <a:buChar char="Ø"/>
              <a:defRPr/>
            </a:pPr>
            <a:endParaRPr sz="2800" b="0">
              <a:solidFill>
                <a:schemeClr val="tx2"/>
              </a:solidFill>
              <a:ea typeface="Calibri"/>
              <a:cs typeface="Times New Roman"/>
            </a:endParaRPr>
          </a:p>
          <a:p>
            <a:pPr marL="371991" lvl="0" indent="-371991" algn="just">
              <a:buFont typeface="Wingdings"/>
              <a:buChar char="Ø"/>
              <a:defRPr/>
            </a:pPr>
            <a:r>
              <a:rPr lang="ru-RU" sz="2800" b="1" i="0" u="none" strike="noStrike" cap="none" spc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Стругова Ирина Сергеевна, </a:t>
            </a:r>
            <a:r>
              <a:rPr lang="ru-RU" sz="2800" b="0" i="0" u="none" strike="noStrike" cap="none" spc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ведущий советник отдела развития туризма;</a:t>
            </a:r>
            <a:endParaRPr sz="2800" b="0">
              <a:solidFill>
                <a:schemeClr val="tx2"/>
              </a:solidFill>
              <a:ea typeface="Calibri"/>
              <a:cs typeface="Times New Roman"/>
            </a:endParaRPr>
          </a:p>
          <a:p>
            <a:pPr algn="just">
              <a:defRPr/>
            </a:pPr>
            <a:r>
              <a:rPr lang="ru-RU" sz="2800" b="1" i="0" u="none" strike="noStrike" cap="none" spc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Контакты – </a:t>
            </a:r>
            <a:r>
              <a:rPr lang="ru-RU" sz="2800" b="0" i="0" u="none" strike="noStrike" cap="none" spc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8(3902) 248-200 (доб. 277); </a:t>
            </a:r>
            <a:r>
              <a:rPr lang="en-US" sz="2800" b="0" i="0" u="sng" strike="noStrike" cap="none" spc="0">
                <a:solidFill>
                  <a:schemeClr val="tx2"/>
                </a:solidFill>
                <a:latin typeface="Times New Roman"/>
                <a:ea typeface="Calibri"/>
                <a:cs typeface="Times New Roman"/>
                <a:hlinkClick r:id="rId4" tooltip="http://me26@r-19.ru"/>
              </a:rPr>
              <a:t>me</a:t>
            </a:r>
            <a:r>
              <a:rPr lang="en-US" sz="2800" b="0" i="0" u="sng" strike="noStrike" cap="none" spc="0">
                <a:solidFill>
                  <a:schemeClr val="tx2"/>
                </a:solidFill>
                <a:latin typeface="Times New Roman"/>
                <a:ea typeface="Calibri"/>
                <a:cs typeface="Times New Roman"/>
                <a:hlinkClick r:id="rId4" tooltip="http://me26@r-19.ru"/>
              </a:rPr>
              <a:t>57</a:t>
            </a:r>
            <a:r>
              <a:rPr lang="en-US" sz="2800" b="0" i="0" u="sng" strike="noStrike" cap="none" spc="0">
                <a:solidFill>
                  <a:schemeClr val="tx2"/>
                </a:solidFill>
                <a:latin typeface="Times New Roman"/>
                <a:ea typeface="Calibri"/>
                <a:cs typeface="Times New Roman"/>
                <a:hlinkClick r:id="rId4" tooltip="http://me26@r-19.ru"/>
              </a:rPr>
              <a:t>@r-19.ru</a:t>
            </a:r>
            <a:endParaRPr sz="2800">
              <a:solidFill>
                <a:schemeClr val="tx2"/>
              </a:solidFill>
              <a:latin typeface="Times New Roman"/>
              <a:ea typeface="Calibri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Р7-Офис/7.1.1.35</Application>
  <DocSecurity>0</DocSecurity>
  <PresentationFormat>Экран (4:3)</PresentationFormat>
  <Paragraphs>0</Paragraphs>
  <Slides>16</Slides>
  <Notes>16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Речкова Татьяна</dc:creator>
  <cp:keywords/>
  <dc:description/>
  <dc:identifier/>
  <dc:language/>
  <cp:lastModifiedBy/>
  <cp:revision>646</cp:revision>
  <dcterms:created xsi:type="dcterms:W3CDTF">2019-02-03T05:17:12Z</dcterms:created>
  <dcterms:modified xsi:type="dcterms:W3CDTF">2023-05-16T09:28:32Z</dcterms:modified>
  <cp:category/>
  <cp:contentStatus/>
  <cp:version/>
</cp:coreProperties>
</file>