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34873565-E5EC-4ACA-9DBC-30C0C6B59531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C7222C9C-82E4-4D19-BC93-868FC61D334C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68967FE1-52D2-4E1D-87C6-B8A6CEDB5B8F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4815E3D1-78CD-4905-91DC-0ED0E7EA4832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62D9E78-CC44-42B1-89D2-C0D0C978E11F}" type="datetime1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66C4EE44-76FA-4BEC-A3A0-C481FAAF3F13}" type="datetime1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C866F71C-8362-4AE9-BB0E-8A6A22724BB3}" type="datetime1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82F94AB-EEDC-4E4A-87ED-B20AB1737FEB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6A5DA77-72DB-4855-B94D-3F9BFAC85A34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781E20E-581E-4D21-A780-DCA34D436B3F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B8F9070-3883-4262-A339-AAA875365BF0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EE641B-640C-47F4-8499-8A289A6BA756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hyperlink" Target="http://me26@r-19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41748" y="56677"/>
            <a:ext cx="9123717" cy="6836121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110038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23666" y="106615"/>
            <a:ext cx="7992888" cy="51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500" b="1">
              <a:latin typeface="Times New Roman"/>
              <a:cs typeface="Times New Roman"/>
            </a:endParaRPr>
          </a:p>
        </p:txBody>
      </p:sp>
      <p:pic>
        <p:nvPicPr>
          <p:cNvPr id="1026" name="Picture 2" descr="\\main\Для обмена\Семичев Эдуард Васильевич\Логотип Минэкономразвития Хакасии\логотип_Монтажная область 1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51520" y="404664"/>
            <a:ext cx="3602038" cy="1901825"/>
          </a:xfrm>
          <a:prstGeom prst="rect">
            <a:avLst/>
          </a:prstGeom>
          <a:noFill/>
        </p:spPr>
      </p:pic>
      <p:sp>
        <p:nvSpPr>
          <p:cNvPr id="4" name="TextBox 3" hidden="0"/>
          <p:cNvSpPr txBox="1"/>
          <p:nvPr isPhoto="0" userDrawn="0"/>
        </p:nvSpPr>
        <p:spPr bwMode="auto">
          <a:xfrm>
            <a:off x="528290" y="2317078"/>
            <a:ext cx="8307495" cy="440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 </a:t>
            </a: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Предоставление грантов в форме субсидий</a:t>
            </a: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 </a:t>
            </a: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 на осуществление поддержки реализации общественных инициатив, направленных на развитие туристической инфраструктуры Республики Хакасия </a:t>
            </a: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 </a:t>
            </a:r>
            <a:endParaRPr lang="ru-RU" sz="2800" b="1">
              <a:solidFill>
                <a:schemeClr val="tx2"/>
              </a:solidFill>
              <a:latin typeface="Arial Narrow"/>
              <a:cs typeface="Times New Roman"/>
            </a:endParaRPr>
          </a:p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в 2023 году </a:t>
            </a:r>
            <a:endParaRPr lang="ru-RU" sz="2800" b="1">
              <a:solidFill>
                <a:schemeClr val="tx2"/>
              </a:solidFill>
              <a:latin typeface="Arial Narrow"/>
              <a:cs typeface="Times New Roman"/>
            </a:endParaRPr>
          </a:p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в рамках реализации Национального проекта «Туризм и индустрия гостеприимства»</a:t>
            </a:r>
            <a:endParaRPr/>
          </a:p>
          <a:p>
            <a:pPr algn="ctr">
              <a:defRPr/>
            </a:pPr>
            <a:r>
              <a:rPr lang="ru-RU" sz="2050" b="1">
                <a:solidFill>
                  <a:schemeClr val="tx2"/>
                </a:solidFill>
                <a:latin typeface="Arial Narrow"/>
              </a:rPr>
              <a:t>(Постановление </a:t>
            </a:r>
            <a:r>
              <a:rPr lang="ru-RU" sz="2050" b="1">
                <a:solidFill>
                  <a:schemeClr val="tx2"/>
                </a:solidFill>
                <a:latin typeface="Arial Narrow"/>
              </a:rPr>
              <a:t>Правительства Республики Хакасия </a:t>
            </a:r>
            <a:r>
              <a:rPr lang="ru-RU" sz="2050" b="1">
                <a:solidFill>
                  <a:schemeClr val="tx2"/>
                </a:solidFill>
                <a:latin typeface="Arial Narrow"/>
              </a:rPr>
              <a:t>от </a:t>
            </a:r>
            <a:r>
              <a:rPr lang="ru-RU" sz="2050" b="1">
                <a:solidFill>
                  <a:schemeClr val="tx2"/>
                </a:solidFill>
                <a:latin typeface="Arial Narrow"/>
              </a:rPr>
              <a:t>10.05.2023 N </a:t>
            </a:r>
            <a:r>
              <a:rPr lang="ru-RU" sz="2050" b="1">
                <a:solidFill>
                  <a:schemeClr val="tx2"/>
                </a:solidFill>
                <a:latin typeface="Arial Narrow"/>
              </a:rPr>
              <a:t>347) </a:t>
            </a:r>
            <a:endParaRPr lang="ru-RU" sz="2050" b="1">
              <a:solidFill>
                <a:schemeClr val="tx2"/>
              </a:solidFill>
              <a:latin typeface="Arial Narrow"/>
            </a:endParaRPr>
          </a:p>
          <a:p>
            <a:pPr lvl="0" algn="ctr">
              <a:defRPr/>
            </a:pPr>
            <a:endParaRPr lang="ru-RU" b="1">
              <a:solidFill>
                <a:schemeClr val="tx2"/>
              </a:solidFill>
            </a:endParaRPr>
          </a:p>
        </p:txBody>
      </p:sp>
      <p:sp>
        <p:nvSpPr>
          <p:cNvPr id="1567646538" name="" hidden="0"/>
          <p:cNvSpPr/>
          <p:nvPr isPhoto="0" userDrawn="0"/>
        </p:nvSpPr>
        <p:spPr bwMode="auto">
          <a:xfrm>
            <a:off x="10759282" y="3620854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sp>
        <p:nvSpPr>
          <p:cNvPr id="1083797125" name="" hidden="0"/>
          <p:cNvSpPr/>
          <p:nvPr isPhoto="0" userDrawn="0"/>
        </p:nvSpPr>
        <p:spPr bwMode="auto">
          <a:xfrm>
            <a:off x="8431884" y="3474738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sp>
        <p:nvSpPr>
          <p:cNvPr id="29391449" name="" hidden="0"/>
          <p:cNvSpPr txBox="1"/>
          <p:nvPr isPhoto="0" userDrawn="0"/>
        </p:nvSpPr>
        <p:spPr bwMode="auto">
          <a:xfrm flipH="0" flipV="0">
            <a:off x="6571388" y="1058333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1084862150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5460138" y="-477534"/>
            <a:ext cx="3560819" cy="35608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16953" y="-140697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0" y="-454875"/>
            <a:ext cx="9168449" cy="1441086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 flipH="0" flipV="0">
            <a:off x="494750" y="-125835"/>
            <a:ext cx="8638000" cy="667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Направления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на развитие туризма в 2023 году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8" name="TextBox 7" hidden="0"/>
          <p:cNvSpPr txBox="1"/>
          <p:nvPr isPhoto="0" userDrawn="0"/>
        </p:nvSpPr>
        <p:spPr bwMode="auto">
          <a:xfrm flipH="0" flipV="0">
            <a:off x="1200013" y="670277"/>
            <a:ext cx="2808526" cy="36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i="1"/>
              <a:t>НАПРАВЛЕНИЯ </a:t>
            </a:r>
            <a:endParaRPr lang="ru-RU" b="1" i="1"/>
          </a:p>
        </p:txBody>
      </p:sp>
      <p:sp>
        <p:nvSpPr>
          <p:cNvPr id="21" name="TextBox 20" hidden="0"/>
          <p:cNvSpPr txBox="1"/>
          <p:nvPr isPhoto="0" userDrawn="0"/>
        </p:nvSpPr>
        <p:spPr bwMode="auto">
          <a:xfrm flipH="0" flipV="0">
            <a:off x="5946159" y="542160"/>
            <a:ext cx="3186593" cy="64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i="1"/>
              <a:t>МАКСИМАЛЬНЫЙ </a:t>
            </a:r>
            <a:endParaRPr/>
          </a:p>
          <a:p>
            <a:pPr algn="ctr">
              <a:defRPr/>
            </a:pPr>
            <a:r>
              <a:rPr lang="ru-RU" b="1" i="1"/>
              <a:t>РАЗМЕР ГРАНТА </a:t>
            </a:r>
            <a:endParaRPr lang="ru-RU" b="1" i="1"/>
          </a:p>
        </p:txBody>
      </p:sp>
      <p:sp>
        <p:nvSpPr>
          <p:cNvPr id="11" name="Стрелка вправо 10" hidden="0"/>
          <p:cNvSpPr/>
          <p:nvPr isPhoto="0" userDrawn="0"/>
        </p:nvSpPr>
        <p:spPr bwMode="auto">
          <a:xfrm flipH="0" flipV="0">
            <a:off x="5253532" y="2299950"/>
            <a:ext cx="792086" cy="698659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кругленный прямоугольник 24" hidden="0"/>
          <p:cNvSpPr/>
          <p:nvPr isPhoto="0" userDrawn="0"/>
        </p:nvSpPr>
        <p:spPr bwMode="auto">
          <a:xfrm>
            <a:off x="6162625" y="1455324"/>
            <a:ext cx="2808312" cy="2230313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8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2" name="TextBox 11" hidden="0"/>
          <p:cNvSpPr txBox="1"/>
          <p:nvPr isPhoto="0" userDrawn="0"/>
        </p:nvSpPr>
        <p:spPr bwMode="auto">
          <a:xfrm>
            <a:off x="6425478" y="2317432"/>
            <a:ext cx="2520459" cy="45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i="1"/>
              <a:t>7,5 млн рублей</a:t>
            </a:r>
            <a:endParaRPr lang="ru-RU" sz="2400" b="1" i="1"/>
          </a:p>
        </p:txBody>
      </p:sp>
      <p:sp>
        <p:nvSpPr>
          <p:cNvPr id="31" name="Скругленный прямоугольник 30" hidden="0"/>
          <p:cNvSpPr/>
          <p:nvPr isPhoto="0" userDrawn="0"/>
        </p:nvSpPr>
        <p:spPr bwMode="auto">
          <a:xfrm rot="0" flipH="0" flipV="0">
            <a:off x="122427" y="4080757"/>
            <a:ext cx="4863911" cy="2640717"/>
          </a:xfrm>
          <a:prstGeom prst="roundRect">
            <a:avLst>
              <a:gd name="adj" fmla="val 14773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8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32" name="Стрелка вправо 31" hidden="0"/>
          <p:cNvSpPr/>
          <p:nvPr isPhoto="0" userDrawn="0"/>
        </p:nvSpPr>
        <p:spPr bwMode="auto">
          <a:xfrm flipH="0" flipV="0">
            <a:off x="5154072" y="5194207"/>
            <a:ext cx="792086" cy="77708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Скругленный прямоугольник 32" hidden="0"/>
          <p:cNvSpPr/>
          <p:nvPr isPhoto="0" userDrawn="0"/>
        </p:nvSpPr>
        <p:spPr bwMode="auto">
          <a:xfrm flipH="0" flipV="0">
            <a:off x="6161041" y="4995915"/>
            <a:ext cx="2756828" cy="997193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8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35" name="TextBox 34" hidden="0"/>
          <p:cNvSpPr txBox="1"/>
          <p:nvPr isPhoto="0" userDrawn="0"/>
        </p:nvSpPr>
        <p:spPr bwMode="auto">
          <a:xfrm flipH="0" flipV="0">
            <a:off x="6306639" y="5265893"/>
            <a:ext cx="2520603" cy="45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i="1"/>
              <a:t>4,0 млн рублей</a:t>
            </a:r>
            <a:endParaRPr lang="ru-RU" sz="2400" b="1" i="1"/>
          </a:p>
        </p:txBody>
      </p:sp>
      <p:sp>
        <p:nvSpPr>
          <p:cNvPr id="2013783945" name="Скругленный прямоугольник 9" hidden="0"/>
          <p:cNvSpPr/>
          <p:nvPr isPhoto="0" userDrawn="0"/>
        </p:nvSpPr>
        <p:spPr bwMode="auto">
          <a:xfrm flipH="0" flipV="0">
            <a:off x="172320" y="1036071"/>
            <a:ext cx="4863910" cy="2779727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sz="1200" b="1">
              <a:solidFill>
                <a:schemeClr val="tx1"/>
              </a:solidFill>
              <a:latin typeface="Arial Narrow"/>
            </a:endParaRPr>
          </a:p>
          <a:p>
            <a:pPr>
              <a:defRPr/>
            </a:pPr>
            <a:r>
              <a:rPr lang="ru-RU" sz="1200" b="1">
                <a:solidFill>
                  <a:schemeClr val="tx1"/>
                </a:solidFill>
                <a:latin typeface="Arial Narrow"/>
              </a:rPr>
              <a:t>С</a:t>
            </a:r>
            <a:r>
              <a:rPr lang="ru-RU" sz="1200" b="1">
                <a:solidFill>
                  <a:schemeClr val="tx1"/>
                </a:solidFill>
                <a:latin typeface="Arial Narrow"/>
              </a:rPr>
              <a:t>оздание и(или) развитие пляжей на берегах, морей, рек, озер, водохранилищ или иных водных объектов, в том числе:</a:t>
            </a:r>
            <a:endParaRPr lang="ru-RU" sz="1200" b="1">
              <a:solidFill>
                <a:schemeClr val="tx1"/>
              </a:solidFill>
              <a:latin typeface="Arial Narrow"/>
            </a:endParaRPr>
          </a:p>
          <a:p>
            <a:pPr>
              <a:defRPr/>
            </a:pPr>
            <a:endParaRPr sz="1200" b="1">
              <a:solidFill>
                <a:schemeClr val="tx1"/>
              </a:solidFill>
              <a:latin typeface="Arial Narrow"/>
            </a:endParaRPr>
          </a:p>
          <a:p>
            <a:pPr>
              <a:defRPr/>
            </a:pPr>
            <a:r>
              <a:rPr lang="ru-RU" sz="1200" b="0">
                <a:solidFill>
                  <a:schemeClr val="tx1"/>
                </a:solidFill>
                <a:latin typeface="Arial Narrow"/>
              </a:rPr>
              <a:t>1. обустройство пляжа в соответствии с ГОСТ Р 55698-2013 «Туристские услуги. Услуги пляжей. Общие требования»;</a:t>
            </a:r>
            <a:endParaRPr sz="1200" b="0">
              <a:solidFill>
                <a:schemeClr val="tx1"/>
              </a:solidFill>
              <a:latin typeface="Arial Narrow"/>
            </a:endParaRPr>
          </a:p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Arial Narrow"/>
              </a:rPr>
              <a:t>2. приобретение оборудования, в том числе снаряжения, инвентаря, экипировки, товаров для отдыха, предназначенного для обеспечения туристской деятельностью и расширения доступности для лиц с ограниченными  возможностями здоровья;  </a:t>
            </a:r>
            <a:endParaRPr sz="1200">
              <a:solidFill>
                <a:schemeClr val="tx1"/>
              </a:solidFill>
              <a:latin typeface="Arial Narrow"/>
            </a:endParaRPr>
          </a:p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Arial Narrow"/>
              </a:rPr>
              <a:t>3. обустройство детских и спортивных зон отдыха;</a:t>
            </a:r>
            <a:endParaRPr sz="1200"/>
          </a:p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Arial Narrow"/>
              </a:rPr>
              <a:t>4. создание пунктов общественного питания (некапитальное строительство)</a:t>
            </a:r>
            <a:endParaRPr sz="1200"/>
          </a:p>
          <a:p>
            <a:pPr>
              <a:defRPr/>
            </a:pPr>
            <a:endParaRPr sz="1200">
              <a:solidFill>
                <a:schemeClr val="tx1"/>
              </a:solidFill>
            </a:endParaRPr>
          </a:p>
        </p:txBody>
      </p:sp>
      <p:sp>
        <p:nvSpPr>
          <p:cNvPr id="656541642" name="" hidden="0"/>
          <p:cNvSpPr txBox="1"/>
          <p:nvPr isPhoto="0" userDrawn="0"/>
        </p:nvSpPr>
        <p:spPr bwMode="auto">
          <a:xfrm flipH="0" flipV="0">
            <a:off x="177290" y="4080757"/>
            <a:ext cx="4749289" cy="265179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-RU" sz="1200" b="1">
                <a:latin typeface="Arial Narrow"/>
              </a:rPr>
              <a:t>Создание и (или) развитие национальных туристических маршрутов, определенных в соответствии с ППРФ от 29.11.2021 № 2086 - Правила определения национальных туристских маршрутов, в том числе:</a:t>
            </a:r>
            <a:endParaRPr sz="1200" b="1">
              <a:latin typeface="Arial Narrow"/>
            </a:endParaRPr>
          </a:p>
          <a:p>
            <a:pPr algn="l">
              <a:defRPr/>
            </a:pPr>
            <a:endParaRPr sz="1200"/>
          </a:p>
          <a:p>
            <a:pPr algn="l">
              <a:defRPr/>
            </a:pPr>
            <a:r>
              <a:rPr lang="ru-RU" sz="1200">
                <a:latin typeface="Arial Narrow"/>
              </a:rPr>
              <a:t>1</a:t>
            </a:r>
            <a:r>
              <a:rPr lang="ru-RU" sz="1200">
                <a:latin typeface="Arial Narrow"/>
              </a:rPr>
              <a:t>. </a:t>
            </a:r>
            <a:r>
              <a:rPr lang="ru-RU" sz="1200">
                <a:latin typeface="Arial Narrow"/>
              </a:rPr>
              <a:t>обу</a:t>
            </a:r>
            <a:r>
              <a:rPr lang="ru-RU" sz="1200">
                <a:latin typeface="Arial Narrow"/>
              </a:rPr>
              <a:t>стройство и модернизация туристских ресурсов в составе национального туристского маршрута (некапитальное строительство), включая их адаптацию к потребностям лиц с ограниченными возможностями здоровья</a:t>
            </a:r>
            <a:r>
              <a:rPr lang="ru-RU" sz="1200">
                <a:latin typeface="Arial Narrow"/>
              </a:rPr>
              <a:t>;</a:t>
            </a:r>
            <a:endParaRPr sz="1200">
              <a:latin typeface="Arial Narrow"/>
            </a:endParaRPr>
          </a:p>
          <a:p>
            <a:pPr algn="l">
              <a:defRPr/>
            </a:pPr>
            <a:r>
              <a:rPr lang="ru-RU" sz="1200">
                <a:latin typeface="Arial Narrow"/>
              </a:rPr>
              <a:t>2. изготовление и установка элементов системы навигации национальных туристских маршрутов; </a:t>
            </a:r>
            <a:endParaRPr sz="1200">
              <a:latin typeface="Arial Narrow"/>
            </a:endParaRPr>
          </a:p>
          <a:p>
            <a:pPr algn="l">
              <a:defRPr/>
            </a:pPr>
            <a:r>
              <a:rPr lang="ru-RU" sz="1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3. установка или обустройство </a:t>
            </a:r>
            <a:r>
              <a:rPr lang="ru-RU" sz="1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туристских информационных центров (формы некапитального строительства)</a:t>
            </a:r>
            <a:r>
              <a:rPr lang="ru-RU" sz="1200">
                <a:latin typeface="Arial Narrow"/>
              </a:rPr>
              <a:t>;</a:t>
            </a:r>
            <a:endParaRPr sz="1200"/>
          </a:p>
          <a:p>
            <a:pPr algn="l">
              <a:defRPr/>
            </a:pPr>
            <a:r>
              <a:rPr lang="ru-RU" sz="1200">
                <a:latin typeface="Arial Narrow"/>
              </a:rPr>
              <a:t>4. приобретение и установка санитарных модулей</a:t>
            </a:r>
            <a:endParaRPr sz="1200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14362" y="-196197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-26478" y="692690"/>
            <a:ext cx="9195870" cy="155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  <a:defRPr/>
            </a:pPr>
            <a:r>
              <a:rPr lang="ru-RU" sz="2400" b="1" i="1">
                <a:latin typeface="Arial Narrow"/>
              </a:rPr>
              <a:t>Создание и (или) развитие пляжей на берегах рек, озер, водохранилищ или иных водных объектов</a:t>
            </a:r>
            <a:endParaRPr/>
          </a:p>
          <a:p>
            <a:pPr algn="ctr">
              <a:defRPr/>
            </a:pPr>
            <a:r>
              <a:rPr lang="ru-RU" sz="2400">
                <a:latin typeface="Arial Narrow"/>
              </a:rPr>
              <a:t>максимальный размер гранта </a:t>
            </a:r>
            <a:r>
              <a:rPr lang="ru-RU" sz="2400" b="1">
                <a:latin typeface="Arial Narrow"/>
              </a:rPr>
              <a:t>7,5 млн рублей</a:t>
            </a:r>
            <a:endParaRPr lang="ru-RU" sz="2400">
              <a:latin typeface="Arial Narrow"/>
            </a:endParaRPr>
          </a:p>
          <a:p>
            <a:pPr algn="ctr">
              <a:defRPr/>
            </a:pPr>
            <a:r>
              <a:rPr lang="ru-RU" sz="2400">
                <a:latin typeface="Arial Narrow"/>
              </a:rPr>
              <a:t>сумма </a:t>
            </a:r>
            <a:r>
              <a:rPr lang="ru-RU" sz="2400">
                <a:latin typeface="Arial Narrow"/>
              </a:rPr>
              <a:t>софинансирования</a:t>
            </a:r>
            <a:r>
              <a:rPr lang="ru-RU" sz="2400">
                <a:latin typeface="Arial Narrow"/>
              </a:rPr>
              <a:t> не менее </a:t>
            </a:r>
            <a:r>
              <a:rPr lang="ru-RU" sz="2400" b="1">
                <a:latin typeface="Arial Narrow"/>
              </a:rPr>
              <a:t>3,214 млн рублей</a:t>
            </a:r>
            <a:endParaRPr lang="ru-RU" sz="2400" b="1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 flipH="0" flipV="0">
            <a:off x="257346" y="2247207"/>
            <a:ext cx="8675056" cy="432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6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7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обустройство пляжа в соответствии с ГОСТ Р 55698-2013 «Туристские услуги. Услуги пляжей. Общие требования», </a:t>
            </a:r>
            <a:r>
              <a:rPr lang="ru-RU" sz="17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за исключением</a:t>
            </a:r>
            <a:r>
              <a:rPr lang="ru-RU" sz="17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берегозащитных, противооползневых и других защитных мероприятий, а также мероприятий по очистке дна акватории;</a:t>
            </a:r>
            <a:endParaRPr sz="17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sz="1700"/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17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п</a:t>
            </a:r>
            <a:r>
              <a:rPr lang="ru-RU" sz="17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риобретение оборудования, в том числе снаряжения, инвентаря, экипировки, товаров для отдыха, предназначенного для обеспечения туристской деятельности и расширения доступности для лиц с ограниченными возможностями здоровья;</a:t>
            </a:r>
            <a:endParaRPr sz="17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sz="1700" b="0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Что нельзя приобретать на средства гранта: </a:t>
            </a:r>
            <a:endParaRPr sz="1700" b="0" i="0" u="none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sz="17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средства передвижения, требующие прохождения процедуры регистрации в территориальных органах ГИБДД, Гостехнадзора, МЧС России</a:t>
            </a:r>
            <a:endParaRPr sz="1700">
              <a:latin typeface="Arial Narrow"/>
            </a:endParaRPr>
          </a:p>
          <a:p>
            <a:pPr algn="just">
              <a:defRPr/>
            </a:pPr>
            <a:endParaRPr sz="1700">
              <a:latin typeface="Arial Narrow"/>
            </a:endParaRPr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1700">
                <a:latin typeface="Arial Narrow"/>
              </a:rPr>
              <a:t>обустройство детских и спортивных отдыха</a:t>
            </a:r>
            <a:r>
              <a:rPr lang="ru-RU" sz="1700">
                <a:latin typeface="Arial Narrow"/>
              </a:rPr>
              <a:t>;</a:t>
            </a:r>
            <a:endParaRPr sz="1700">
              <a:latin typeface="Arial Narrow"/>
            </a:endParaRPr>
          </a:p>
          <a:p>
            <a:pPr marL="342900" indent="-342900" algn="just">
              <a:buFont typeface="Wingdings"/>
              <a:buChar char="Ø"/>
              <a:defRPr/>
            </a:pPr>
            <a:endParaRPr sz="17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700">
                <a:latin typeface="Arial Narrow"/>
              </a:rPr>
              <a:t>создание пунктов общественного питания (некапитальное строительство)</a:t>
            </a:r>
            <a:endParaRPr sz="1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74474" y="-207885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-36000" y="575775"/>
            <a:ext cx="9192882" cy="1920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2. Создание и </a:t>
            </a:r>
            <a:r>
              <a:rPr lang="ru-RU" sz="2400" b="1" i="1">
                <a:latin typeface="Arial Narrow"/>
              </a:rPr>
              <a:t>(или) развитие национальных туристских маршрутов</a:t>
            </a:r>
            <a:endParaRPr lang="ru-RU" sz="2400" b="1" i="1">
              <a:latin typeface="Arial Narrow"/>
            </a:endParaRPr>
          </a:p>
          <a:p>
            <a:pPr algn="ctr">
              <a:defRPr/>
            </a:pPr>
            <a:r>
              <a:rPr lang="ru-RU" sz="2400">
                <a:latin typeface="Arial Narrow"/>
              </a:rPr>
              <a:t>максимальный размер гранта </a:t>
            </a:r>
            <a:r>
              <a:rPr lang="ru-RU" sz="2400" b="1">
                <a:latin typeface="Arial Narrow"/>
              </a:rPr>
              <a:t>4,0 млн рублей</a:t>
            </a:r>
            <a:endParaRPr lang="ru-RU" sz="2400">
              <a:latin typeface="Arial Narrow"/>
            </a:endParaRPr>
          </a:p>
          <a:p>
            <a:pPr algn="ctr">
              <a:defRPr/>
            </a:pPr>
            <a:r>
              <a:rPr lang="ru-RU" sz="2400">
                <a:latin typeface="Arial Narrow"/>
              </a:rPr>
              <a:t>сумма </a:t>
            </a:r>
            <a:r>
              <a:rPr lang="ru-RU" sz="2400">
                <a:latin typeface="Arial Narrow"/>
              </a:rPr>
              <a:t>софинансирования</a:t>
            </a:r>
            <a:r>
              <a:rPr lang="ru-RU" sz="2400">
                <a:latin typeface="Arial Narrow"/>
              </a:rPr>
              <a:t> не менее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1,714</a:t>
            </a:r>
            <a:r>
              <a:rPr lang="ru-RU" sz="2400" b="1">
                <a:latin typeface="Arial Narrow"/>
              </a:rPr>
              <a:t> млн рублей</a:t>
            </a:r>
            <a:endParaRPr/>
          </a:p>
          <a:p>
            <a:pPr algn="just">
              <a:defRPr/>
            </a:pPr>
            <a:endParaRPr lang="ru-RU" sz="2400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 flipH="0" flipV="0">
            <a:off x="468333" y="2204861"/>
            <a:ext cx="8414001" cy="292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6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обустройство и модернизация туристских ресурсов в составе национального туристского маршрута (некапитальное строительство), включая их адаптацию к потребностям лиц с ограниченными возможностями здоровья</a:t>
            </a:r>
            <a:r>
              <a:rPr lang="ru-RU" sz="2000">
                <a:latin typeface="Arial Narrow"/>
              </a:rPr>
              <a:t>;</a:t>
            </a:r>
            <a:endParaRPr sz="20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изготовление и установка элементов системы навигации национальных туристских маршрутов; </a:t>
            </a:r>
            <a:endParaRPr sz="2000">
              <a:latin typeface="Arial Narrow"/>
            </a:endParaRPr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изготовление или обустройство туристских информационных центров (формы некапитального строительства) </a:t>
            </a:r>
            <a:r>
              <a:rPr lang="ru-RU" sz="2000">
                <a:latin typeface="Arial Narrow"/>
              </a:rPr>
              <a:t>;</a:t>
            </a:r>
            <a:endParaRPr sz="20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 и установка санитарных модулей</a:t>
            </a:r>
            <a:endParaRPr sz="2000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02531340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74471" y="-134724"/>
            <a:ext cx="9218471" cy="7020450"/>
          </a:xfrm>
          <a:prstGeom prst="rect">
            <a:avLst/>
          </a:prstGeom>
          <a:noFill/>
        </p:spPr>
      </p:pic>
      <p:pic>
        <p:nvPicPr>
          <p:cNvPr id="1210886074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2" y="-454873"/>
            <a:ext cx="9180002" cy="1567782"/>
          </a:xfrm>
          <a:prstGeom prst="rect">
            <a:avLst/>
          </a:prstGeom>
          <a:noFill/>
        </p:spPr>
      </p:pic>
      <p:sp>
        <p:nvSpPr>
          <p:cNvPr id="1002815050" name="Прямоугольник 27" hidden="0"/>
          <p:cNvSpPr/>
          <p:nvPr isPhoto="0" userDrawn="0"/>
        </p:nvSpPr>
        <p:spPr bwMode="auto">
          <a:xfrm>
            <a:off x="20281" y="329013"/>
            <a:ext cx="9144000" cy="40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72296128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55267CE9-E70A-D53E-7D98-C4B0B85F0579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50090075" name="Прямоугольник 1" hidden="0"/>
          <p:cNvSpPr/>
          <p:nvPr isPhoto="0" userDrawn="0"/>
        </p:nvSpPr>
        <p:spPr bwMode="auto">
          <a:xfrm>
            <a:off x="539550" y="-21807"/>
            <a:ext cx="8496942" cy="579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>
                <a:latin typeface="Arial Narrow"/>
                <a:cs typeface="Times New Roman"/>
              </a:rPr>
              <a:t>Требования к отчетности </a:t>
            </a:r>
            <a:endParaRPr sz="2800" b="1">
              <a:latin typeface="Arial Narrow"/>
              <a:cs typeface="Times New Roman"/>
            </a:endParaRPr>
          </a:p>
        </p:txBody>
      </p:sp>
      <p:sp>
        <p:nvSpPr>
          <p:cNvPr id="819599466" name="TextBox 6" hidden="0"/>
          <p:cNvSpPr txBox="1"/>
          <p:nvPr isPhoto="0" userDrawn="0"/>
        </p:nvSpPr>
        <p:spPr bwMode="auto">
          <a:xfrm flipH="0" flipV="0">
            <a:off x="539550" y="1031874"/>
            <a:ext cx="8268950" cy="45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endParaRPr sz="2400" b="1">
              <a:latin typeface="Arial Narrow"/>
            </a:endParaRPr>
          </a:p>
        </p:txBody>
      </p:sp>
      <p:sp>
        <p:nvSpPr>
          <p:cNvPr id="24681000" name="" hidden="0"/>
          <p:cNvSpPr txBox="1"/>
          <p:nvPr isPhoto="0" userDrawn="0"/>
        </p:nvSpPr>
        <p:spPr bwMode="auto">
          <a:xfrm flipH="0" flipV="0">
            <a:off x="591804" y="829027"/>
            <a:ext cx="7979477" cy="484635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5750" indent="-285750" algn="l">
              <a:buFont typeface="Wingdings"/>
              <a:buChar char="Ø"/>
              <a:defRPr/>
            </a:pP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Отчеты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о достижении результатов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предоставления гранта и об осуществлении расходов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представляются в Министерство экономического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развития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Республики Хакасия в электронном и бумажном виде по формам, установленным Соглашением </a:t>
            </a:r>
            <a:endParaRPr sz="2400" b="1">
              <a:latin typeface="Arial Narrow"/>
            </a:endParaRPr>
          </a:p>
          <a:p>
            <a:pPr marL="285750" indent="-285750" algn="l">
              <a:buFont typeface="Wingdings"/>
              <a:buChar char="Ø"/>
              <a:defRPr/>
            </a:pPr>
            <a:endParaRPr sz="2400" b="1">
              <a:latin typeface="Arial Narrow"/>
            </a:endParaRPr>
          </a:p>
          <a:p>
            <a:pPr marL="285750" indent="-285750" algn="l">
              <a:buFont typeface="Wingdings"/>
              <a:buChar char="Ø"/>
              <a:defRPr/>
            </a:pPr>
            <a:r>
              <a:rPr lang="ru-RU" sz="2400" b="1">
                <a:latin typeface="Arial Narrow"/>
              </a:rPr>
              <a:t>К отчетам, которые предоставляются в бумажном виде, прилагаются копии документов, подтверждающих целевое расходование средств гранта и собственных денежных средств Грантополучателя, направленных на софинансирование реализации Проекта </a:t>
            </a:r>
            <a:endParaRPr sz="2400" b="1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39035752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74470" y="-134723"/>
            <a:ext cx="9218470" cy="7020450"/>
          </a:xfrm>
          <a:prstGeom prst="rect">
            <a:avLst/>
          </a:prstGeom>
          <a:noFill/>
        </p:spPr>
      </p:pic>
      <p:pic>
        <p:nvPicPr>
          <p:cNvPr id="221889003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1" y="-454872"/>
            <a:ext cx="9180001" cy="1567782"/>
          </a:xfrm>
          <a:prstGeom prst="rect">
            <a:avLst/>
          </a:prstGeom>
          <a:noFill/>
        </p:spPr>
      </p:pic>
      <p:sp>
        <p:nvSpPr>
          <p:cNvPr id="1233027083" name="Прямоугольник 27" hidden="0"/>
          <p:cNvSpPr/>
          <p:nvPr isPhoto="0" userDrawn="0"/>
        </p:nvSpPr>
        <p:spPr bwMode="auto">
          <a:xfrm>
            <a:off x="20280" y="329013"/>
            <a:ext cx="9144000" cy="400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291439534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D599CCEB-ECD9-C1FB-DF12-876D3A2E465A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66101604" name="Прямоугольник 1" hidden="0"/>
          <p:cNvSpPr/>
          <p:nvPr isPhoto="0" userDrawn="0"/>
        </p:nvSpPr>
        <p:spPr bwMode="auto">
          <a:xfrm>
            <a:off x="539550" y="-21807"/>
            <a:ext cx="8496941" cy="579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>
                <a:latin typeface="Arial Narrow"/>
                <a:cs typeface="Times New Roman"/>
              </a:rPr>
              <a:t>Требования к отчетности </a:t>
            </a:r>
            <a:endParaRPr sz="2800" b="1">
              <a:latin typeface="Arial Narrow"/>
              <a:cs typeface="Times New Roman"/>
            </a:endParaRPr>
          </a:p>
        </p:txBody>
      </p:sp>
      <p:sp>
        <p:nvSpPr>
          <p:cNvPr id="2042858829" name="TextBox 6" hidden="0"/>
          <p:cNvSpPr txBox="1"/>
          <p:nvPr isPhoto="0" userDrawn="0"/>
        </p:nvSpPr>
        <p:spPr bwMode="auto">
          <a:xfrm flipH="0" flipV="0">
            <a:off x="539550" y="1031873"/>
            <a:ext cx="8268949" cy="45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endParaRPr sz="2400" b="1">
              <a:latin typeface="Arial Narrow"/>
            </a:endParaRPr>
          </a:p>
        </p:txBody>
      </p:sp>
      <p:sp>
        <p:nvSpPr>
          <p:cNvPr id="1947277397" name="" hidden="0"/>
          <p:cNvSpPr txBox="1"/>
          <p:nvPr isPhoto="0" userDrawn="0"/>
        </p:nvSpPr>
        <p:spPr bwMode="auto">
          <a:xfrm flipH="0" flipV="0">
            <a:off x="591804" y="617359"/>
            <a:ext cx="7961801" cy="52730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5750" indent="-285750" algn="l">
              <a:buFont typeface="Wingdings"/>
              <a:buChar char="Ø"/>
              <a:defRPr/>
            </a:pPr>
            <a:r>
              <a:rPr lang="ru-RU" sz="2000" b="1">
                <a:latin typeface="Arial Narrow"/>
              </a:rPr>
              <a:t>Отчеты получателем гранта заполняются в электронном виде в ГИИС «Электронный бюджет», составляются нарастающим итогом по состоянию на первое число месяца, следующего за отчетным кварталом, и представляются не позднее  10 числа месяца, следующего за отчетным кварталом, при этом отчет за </a:t>
            </a:r>
            <a:r>
              <a:rPr lang="en-US" sz="2000" b="1">
                <a:latin typeface="Arial Narrow"/>
              </a:rPr>
              <a:t>IV </a:t>
            </a:r>
            <a:r>
              <a:rPr lang="ru-RU" sz="2000" b="1">
                <a:latin typeface="Arial Narrow"/>
              </a:rPr>
              <a:t> квартал представляется до 15 января года, следующего за годом предоставления гранта, независимо от факта осуществления кассового расхода </a:t>
            </a:r>
            <a:endParaRPr sz="2000" b="1">
              <a:latin typeface="Arial Narrow"/>
            </a:endParaRPr>
          </a:p>
          <a:p>
            <a:pPr marL="285750" indent="-285750" algn="l">
              <a:buFont typeface="Wingdings"/>
              <a:buChar char="Ø"/>
              <a:defRPr/>
            </a:pPr>
            <a:endParaRPr sz="2000" b="1">
              <a:latin typeface="Arial Narrow"/>
            </a:endParaRPr>
          </a:p>
          <a:p>
            <a:pPr marL="285750" indent="-285750" algn="l">
              <a:buFont typeface="Wingdings"/>
              <a:buChar char="Ø"/>
              <a:defRPr/>
            </a:pPr>
            <a:r>
              <a:rPr lang="ru-RU" sz="2000" b="1">
                <a:latin typeface="Arial Narrow"/>
              </a:rPr>
              <a:t>Отчеты о достижении значений результатов предоставления гранта составляются нарастающим итогом по состоянию на первое число месяца, следующего за отчетным месяцем, и представляются не позднее 10 числа месяца, следующего за отчетным месяцем, при этом отчеты за год представляются до 15 января года, следующего за годом предоставления гранта  </a:t>
            </a:r>
            <a:endParaRPr sz="2000" b="1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9887958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5237" y="-134724"/>
            <a:ext cx="9218471" cy="7020450"/>
          </a:xfrm>
          <a:prstGeom prst="rect">
            <a:avLst/>
          </a:prstGeom>
          <a:noFill/>
        </p:spPr>
      </p:pic>
      <p:pic>
        <p:nvPicPr>
          <p:cNvPr id="1607306670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2" y="-454873"/>
            <a:ext cx="9180002" cy="1567782"/>
          </a:xfrm>
          <a:prstGeom prst="rect">
            <a:avLst/>
          </a:prstGeom>
          <a:noFill/>
        </p:spPr>
      </p:pic>
      <p:sp>
        <p:nvSpPr>
          <p:cNvPr id="1271338344" name="Прямоугольник 27" hidden="0"/>
          <p:cNvSpPr/>
          <p:nvPr isPhoto="0" userDrawn="0"/>
        </p:nvSpPr>
        <p:spPr bwMode="auto">
          <a:xfrm>
            <a:off x="20281" y="329013"/>
            <a:ext cx="9144000" cy="40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603778058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16B3C45C-3D66-ED19-19E4-274558680DD7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759737347" name="Прямоугольник 1" hidden="0"/>
          <p:cNvSpPr/>
          <p:nvPr isPhoto="0" userDrawn="0"/>
        </p:nvSpPr>
        <p:spPr bwMode="auto">
          <a:xfrm>
            <a:off x="539550" y="-21807"/>
            <a:ext cx="8496942" cy="579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Контроль за соблюдением условий, целей и порядка предоставления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29971254" name="TextBox 6" hidden="0"/>
          <p:cNvSpPr txBox="1"/>
          <p:nvPr isPhoto="0" userDrawn="0"/>
        </p:nvSpPr>
        <p:spPr bwMode="auto">
          <a:xfrm flipH="0" flipV="0">
            <a:off x="539550" y="1031874"/>
            <a:ext cx="8268914" cy="4297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3600" b="1">
                <a:latin typeface="Arial Narrow"/>
              </a:rPr>
              <a:t>В целях проверки достоверности сведений, указанных в отчетности и документах Получателя гранта, Минэкономразвития Хакасии имеет право запрашивать и получать информацию у третьих лиц и Получателя гранта  </a:t>
            </a:r>
            <a:endParaRPr sz="3600" b="1">
              <a:latin typeface="Arial Narrow"/>
            </a:endParaRPr>
          </a:p>
          <a:p>
            <a:pPr algn="just">
              <a:defRPr/>
            </a:pPr>
            <a:endParaRPr sz="2400" b="1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05006284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5235" y="-134722"/>
            <a:ext cx="9218469" cy="7020450"/>
          </a:xfrm>
          <a:prstGeom prst="rect">
            <a:avLst/>
          </a:prstGeom>
          <a:noFill/>
        </p:spPr>
      </p:pic>
      <p:pic>
        <p:nvPicPr>
          <p:cNvPr id="1803871898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0" y="-454871"/>
            <a:ext cx="9180000" cy="1567782"/>
          </a:xfrm>
          <a:prstGeom prst="rect">
            <a:avLst/>
          </a:prstGeom>
          <a:noFill/>
        </p:spPr>
      </p:pic>
      <p:sp>
        <p:nvSpPr>
          <p:cNvPr id="1605281564" name="Прямоугольник 27" hidden="0"/>
          <p:cNvSpPr/>
          <p:nvPr isPhoto="0" userDrawn="0"/>
        </p:nvSpPr>
        <p:spPr bwMode="auto">
          <a:xfrm>
            <a:off x="20278" y="329013"/>
            <a:ext cx="9144000" cy="400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530230197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59959C0C-D7C5-834C-D4AE-2863F06A51AC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31345594" name="Прямоугольник 1" hidden="0"/>
          <p:cNvSpPr/>
          <p:nvPr isPhoto="0" userDrawn="0"/>
        </p:nvSpPr>
        <p:spPr bwMode="auto">
          <a:xfrm>
            <a:off x="539550" y="-21807"/>
            <a:ext cx="8496940" cy="579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 i="0" u="none" strike="noStrike" cap="none" spc="0">
                <a:solidFill>
                  <a:schemeClr val="lt1"/>
                </a:solidFill>
                <a:latin typeface="Albertus MT"/>
                <a:ea typeface="Albertus MT"/>
                <a:cs typeface="Albertus MT"/>
              </a:rPr>
              <a:t>Дополнительная информация</a:t>
            </a:r>
            <a:endParaRPr/>
          </a:p>
        </p:txBody>
      </p:sp>
      <p:sp>
        <p:nvSpPr>
          <p:cNvPr id="557081805" name="TextBox 6" hidden="0"/>
          <p:cNvSpPr txBox="1"/>
          <p:nvPr isPhoto="0" userDrawn="0"/>
        </p:nvSpPr>
        <p:spPr bwMode="auto">
          <a:xfrm flipH="0" flipV="0">
            <a:off x="539550" y="1031871"/>
            <a:ext cx="8271936" cy="4928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Консультации </a:t>
            </a:r>
            <a:r>
              <a:rPr lang="ru-RU" sz="3200" b="1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по подаче заявки</a:t>
            </a:r>
            <a:r>
              <a:rPr lang="ru-RU" sz="3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и предоставлению отчетности осуществляют:</a:t>
            </a:r>
            <a:endParaRPr sz="3200" b="1">
              <a:solidFill>
                <a:schemeClr val="tx2"/>
              </a:solidFill>
              <a:ea typeface="Calibri"/>
              <a:cs typeface="Times New Roman"/>
            </a:endParaRPr>
          </a:p>
          <a:p>
            <a:pPr marL="371989" lvl="0" indent="-371989" algn="just">
              <a:buFont typeface="Wingdings"/>
              <a:buChar char="Ø"/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Кучина Оксана Александровна,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начальник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 отдела развития туризма;</a:t>
            </a:r>
            <a:endParaRPr sz="2800" b="0">
              <a:solidFill>
                <a:schemeClr val="tx2"/>
              </a:solidFill>
              <a:ea typeface="Calibri"/>
              <a:cs typeface="Times New Roman"/>
            </a:endParaRPr>
          </a:p>
          <a:p>
            <a:pPr lvl="0" algn="just"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Контакты –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8(3902) 248-200 (доб. 269); 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me</a:t>
            </a:r>
            <a:r>
              <a:rPr lang="ru-RU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56</a:t>
            </a:r>
            <a:r>
              <a:rPr lang="ru-RU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@r-19.ru</a:t>
            </a:r>
            <a:endParaRPr sz="2500">
              <a:solidFill>
                <a:schemeClr val="tx2"/>
              </a:solidFill>
              <a:latin typeface="Times New Roman"/>
              <a:ea typeface="Calibri"/>
              <a:cs typeface="Times New Roman"/>
            </a:endParaRPr>
          </a:p>
          <a:p>
            <a:pPr marL="371989" lvl="0" indent="-371989" algn="just">
              <a:buFont typeface="Wingdings"/>
              <a:buChar char="Ø"/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Батура Ольга Владимировна,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ведущий советник отдела развития туризма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;</a:t>
            </a:r>
            <a:endParaRPr sz="2800" b="0">
              <a:solidFill>
                <a:schemeClr val="tx2"/>
              </a:solidFill>
              <a:ea typeface="Calibri"/>
              <a:cs typeface="Times New Roman"/>
            </a:endParaRPr>
          </a:p>
          <a:p>
            <a:pPr lvl="0" algn="just"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Контакты –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8(3902) 248-200 (доб. 251); 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me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22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@r-19.ru</a:t>
            </a: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 </a:t>
            </a:r>
            <a:endParaRPr sz="2800" b="1" i="0" u="none" strike="noStrike" cap="none" spc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 marL="371990" lvl="0" indent="-371990" algn="just">
              <a:buFont typeface="Wingdings"/>
              <a:buChar char="Ø"/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Стругова Ирина Сергеевна,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ведущий советник отдела развития туризма;</a:t>
            </a:r>
            <a:endParaRPr sz="2800" b="0">
              <a:solidFill>
                <a:schemeClr val="tx2"/>
              </a:solidFill>
              <a:ea typeface="Calibri"/>
              <a:cs typeface="Times New Roman"/>
            </a:endParaRPr>
          </a:p>
          <a:p>
            <a:pPr algn="just"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Контакты –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8(3902) 248-200 (доб. 277); 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me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57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@r-19.ru</a:t>
            </a:r>
            <a:endParaRPr sz="2800">
              <a:solidFill>
                <a:schemeClr val="tx2"/>
              </a:solidFill>
              <a:latin typeface="Times New Roman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Р7-Офис/7.1.1.35</Application>
  <DocSecurity>0</DocSecurity>
  <PresentationFormat>Экран (4:3)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Речкова Татьяна</dc:creator>
  <cp:keywords/>
  <dc:description/>
  <dc:identifier/>
  <dc:language/>
  <cp:lastModifiedBy/>
  <cp:revision>649</cp:revision>
  <dcterms:created xsi:type="dcterms:W3CDTF">2019-02-03T05:17:12Z</dcterms:created>
  <dcterms:modified xsi:type="dcterms:W3CDTF">2023-05-16T10:43:11Z</dcterms:modified>
  <cp:category/>
  <cp:contentStatus/>
  <cp:version/>
</cp:coreProperties>
</file>