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2" r:id="rId5"/>
    <p:sldId id="264" r:id="rId6"/>
    <p:sldId id="265" r:id="rId7"/>
    <p:sldId id="266" r:id="rId8"/>
    <p:sldId id="267" r:id="rId9"/>
    <p:sldId id="26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75BC"/>
    <a:srgbClr val="1B75BC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50AE-159D-4F98-8AA1-6ED7CECCFBF9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64ACF-E80A-4A68-B974-52C1288A0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38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50AE-159D-4F98-8AA1-6ED7CECCFBF9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64ACF-E80A-4A68-B974-52C1288A0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74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50AE-159D-4F98-8AA1-6ED7CECCFBF9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64ACF-E80A-4A68-B974-52C1288A0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845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50AE-159D-4F98-8AA1-6ED7CECCFBF9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64ACF-E80A-4A68-B974-52C1288A0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781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50AE-159D-4F98-8AA1-6ED7CECCFBF9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64ACF-E80A-4A68-B974-52C1288A0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84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50AE-159D-4F98-8AA1-6ED7CECCFBF9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64ACF-E80A-4A68-B974-52C1288A0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260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50AE-159D-4F98-8AA1-6ED7CECCFBF9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64ACF-E80A-4A68-B974-52C1288A0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734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50AE-159D-4F98-8AA1-6ED7CECCFBF9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64ACF-E80A-4A68-B974-52C1288A0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610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50AE-159D-4F98-8AA1-6ED7CECCFBF9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64ACF-E80A-4A68-B974-52C1288A0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135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50AE-159D-4F98-8AA1-6ED7CECCFBF9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64ACF-E80A-4A68-B974-52C1288A0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085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50AE-159D-4F98-8AA1-6ED7CECCFBF9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64ACF-E80A-4A68-B974-52C1288A0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82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850AE-159D-4F98-8AA1-6ED7CECCFBF9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64ACF-E80A-4A68-B974-52C1288A0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49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64080" y="1122363"/>
            <a:ext cx="9393936" cy="1243647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+mn-lt"/>
              </a:rPr>
              <a:t>ЦЕНТР ПОДДЕРЖКИ ЭКСПОРТА (ЦПЭ)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0" y="5349240"/>
            <a:ext cx="12192000" cy="0"/>
          </a:xfrm>
          <a:prstGeom prst="line">
            <a:avLst/>
          </a:prstGeom>
          <a:ln w="1905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80" y="3315237"/>
            <a:ext cx="6881517" cy="158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362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943100" y="3800088"/>
            <a:ext cx="10248900" cy="1445997"/>
          </a:xfrm>
          <a:prstGeom prst="rect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06930" y="4190415"/>
            <a:ext cx="9738360" cy="87887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+mn-lt"/>
              </a:rPr>
              <a:t>Цель работы ЦПЭ - содействие выходу МСП </a:t>
            </a: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3600" b="1" dirty="0">
                <a:solidFill>
                  <a:schemeClr val="bg1"/>
                </a:solidFill>
                <a:latin typeface="+mn-lt"/>
              </a:rPr>
              <a:t>на иностранные рынки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767" y="6028212"/>
            <a:ext cx="3224363" cy="36271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6028212"/>
            <a:ext cx="5406390" cy="36271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251710" y="2273638"/>
            <a:ext cx="1988820" cy="54864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2331436" y="2367590"/>
            <a:ext cx="18249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B75BC"/>
                </a:solidFill>
              </a:rPr>
              <a:t>ПРЕДПРИНИМАТЕЛЬ</a:t>
            </a:r>
            <a:r>
              <a:rPr lang="ru-RU" sz="1200" dirty="0">
                <a:solidFill>
                  <a:srgbClr val="1B75BC"/>
                </a:solidFill>
              </a:rPr>
              <a:t> 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987290" y="2197543"/>
            <a:ext cx="1988820" cy="71644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1B75BC"/>
              </a:solidFill>
            </a:endParaRPr>
          </a:p>
          <a:p>
            <a:pPr algn="ctr"/>
            <a:r>
              <a:rPr lang="ru-RU" sz="3600" b="1" dirty="0">
                <a:solidFill>
                  <a:srgbClr val="1B75BC"/>
                </a:solidFill>
              </a:rPr>
              <a:t>ЦПЭ</a:t>
            </a:r>
            <a:endParaRPr lang="ru-RU" sz="3600" dirty="0">
              <a:solidFill>
                <a:srgbClr val="1B75BC"/>
              </a:solidFill>
            </a:endParaRPr>
          </a:p>
          <a:p>
            <a:pPr algn="ctr"/>
            <a:endParaRPr lang="ru-RU" dirty="0"/>
          </a:p>
        </p:txBody>
      </p:sp>
      <p:cxnSp>
        <p:nvCxnSpPr>
          <p:cNvPr id="23" name="Прямая со стрелкой 22"/>
          <p:cNvCxnSpPr>
            <a:stCxn id="16" idx="3"/>
          </p:cNvCxnSpPr>
          <p:nvPr/>
        </p:nvCxnSpPr>
        <p:spPr>
          <a:xfrm>
            <a:off x="4240530" y="2547958"/>
            <a:ext cx="746760" cy="0"/>
          </a:xfrm>
          <a:prstGeom prst="straightConnector1">
            <a:avLst/>
          </a:prstGeom>
          <a:ln>
            <a:solidFill>
              <a:srgbClr val="1B75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7722870" y="2273638"/>
            <a:ext cx="1386840" cy="54864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7966710" y="237902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B75BC"/>
                </a:solidFill>
              </a:rPr>
              <a:t>УСЛУГИ </a:t>
            </a:r>
            <a:r>
              <a:rPr lang="ru-RU" sz="1600" dirty="0">
                <a:solidFill>
                  <a:srgbClr val="1B75BC"/>
                </a:solidFill>
              </a:rPr>
              <a:t> 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6976110" y="2547958"/>
            <a:ext cx="746760" cy="0"/>
          </a:xfrm>
          <a:prstGeom prst="straightConnector1">
            <a:avLst/>
          </a:prstGeom>
          <a:ln>
            <a:solidFill>
              <a:srgbClr val="1B75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3977640" y="1732788"/>
            <a:ext cx="0" cy="540850"/>
          </a:xfrm>
          <a:prstGeom prst="straightConnector1">
            <a:avLst/>
          </a:prstGeom>
          <a:ln w="12700">
            <a:solidFill>
              <a:srgbClr val="1B75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977640" y="1732788"/>
            <a:ext cx="4301490" cy="0"/>
          </a:xfrm>
          <a:prstGeom prst="line">
            <a:avLst/>
          </a:prstGeom>
          <a:ln>
            <a:solidFill>
              <a:srgbClr val="1B75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8279130" y="1732788"/>
            <a:ext cx="0" cy="540850"/>
          </a:xfrm>
          <a:prstGeom prst="line">
            <a:avLst/>
          </a:prstGeom>
          <a:ln>
            <a:solidFill>
              <a:srgbClr val="1B75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s://cdn5.vectorstock.com/i/1000x1000/88/89/planet-earth-icon-vector-2120888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79330" y="2013113"/>
            <a:ext cx="1317401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10030871" y="1647677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1C24"/>
                </a:solidFill>
              </a:rPr>
              <a:t>ЭКСПОРТ</a:t>
            </a:r>
            <a:r>
              <a:rPr lang="ru-RU" sz="1600" b="1" dirty="0">
                <a:solidFill>
                  <a:srgbClr val="1B75BC"/>
                </a:solidFill>
              </a:rPr>
              <a:t> </a:t>
            </a:r>
            <a:r>
              <a:rPr lang="ru-RU" sz="1600" dirty="0">
                <a:solidFill>
                  <a:srgbClr val="1B75BC"/>
                </a:solidFill>
              </a:rPr>
              <a:t> 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3977640" y="2822278"/>
            <a:ext cx="0" cy="27068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977640" y="3092958"/>
            <a:ext cx="5360670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9338310" y="2555767"/>
            <a:ext cx="0" cy="53719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9338310" y="2547958"/>
            <a:ext cx="605790" cy="0"/>
          </a:xfrm>
          <a:prstGeom prst="straightConnector1">
            <a:avLst/>
          </a:prstGeom>
          <a:ln>
            <a:solidFill>
              <a:srgbClr val="ED1C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5139690" y="3014768"/>
            <a:ext cx="1684020" cy="335655"/>
          </a:xfrm>
          <a:prstGeom prst="rect">
            <a:avLst/>
          </a:prstGeom>
          <a:solidFill>
            <a:schemeClr val="bg1"/>
          </a:solidFill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ED1C24"/>
                </a:solidFill>
              </a:rPr>
              <a:t>ПОДДЕРЖКА</a:t>
            </a:r>
            <a:endParaRPr lang="ru-RU" sz="1600" dirty="0">
              <a:solidFill>
                <a:srgbClr val="ED1C24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7190" y="153162"/>
            <a:ext cx="3664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1B75BC"/>
                </a:solidFill>
              </a:rPr>
              <a:t>ЦЕНТР ПОДДЕРЖКИ ЭКСПОРТА РЕСПУБЛИКИ ХАКАСИЯ 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592" y="550428"/>
            <a:ext cx="2671632" cy="61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20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943100" y="1461511"/>
            <a:ext cx="10248900" cy="1201680"/>
          </a:xfrm>
          <a:prstGeom prst="rect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06930" y="1626063"/>
            <a:ext cx="9738360" cy="878870"/>
          </a:xfrm>
        </p:spPr>
        <p:txBody>
          <a:bodyPr>
            <a:noAutofit/>
          </a:bodyPr>
          <a:lstStyle/>
          <a:p>
            <a:pPr algn="l"/>
            <a:r>
              <a:rPr lang="ru-RU" sz="2900" b="1" dirty="0">
                <a:solidFill>
                  <a:schemeClr val="bg1"/>
                </a:solidFill>
                <a:latin typeface="+mn-lt"/>
              </a:rPr>
              <a:t>Цель работы ЦПЭ - увеличение доли несырьевого</a:t>
            </a:r>
            <a:br>
              <a:rPr lang="ru-RU" sz="2900" b="1" dirty="0">
                <a:solidFill>
                  <a:schemeClr val="bg1"/>
                </a:solidFill>
                <a:latin typeface="+mn-lt"/>
              </a:rPr>
            </a:br>
            <a:r>
              <a:rPr lang="ru-RU" sz="2900" b="1" dirty="0">
                <a:solidFill>
                  <a:schemeClr val="bg1"/>
                </a:solidFill>
                <a:latin typeface="+mn-lt"/>
              </a:rPr>
              <a:t>неэнергетического экспорта (ННЭ) в ВВП России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767" y="6028212"/>
            <a:ext cx="3224363" cy="36271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6028212"/>
            <a:ext cx="5406390" cy="36271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ttps://sdelanounas.ru/i/c/2/r/f_c2RlbGFub3VuYXMucnUvdXBsb2Fkcy80LzMvNDMxMTYwMzkwNDg5MV9vcmlnLmpwZWc_X19pZD0xMzY5MTg=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3100" y="2827743"/>
            <a:ext cx="3111667" cy="207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mtdata.ru/u14/photoD5A7/20714670424-0/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2724" y="2827744"/>
            <a:ext cx="3262052" cy="210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77190" y="153162"/>
            <a:ext cx="3664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1B75BC"/>
                </a:solidFill>
              </a:rPr>
              <a:t>ЦЕНТР ПОДДЕРЖКИ ЭКСПОРТА РЕСПУБЛИКИ ХАКАСИЯ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592" y="550428"/>
            <a:ext cx="2671632" cy="61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7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943100" y="1461511"/>
            <a:ext cx="10248900" cy="1201680"/>
          </a:xfrm>
          <a:prstGeom prst="rect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06930" y="1534623"/>
            <a:ext cx="9738360" cy="87887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+mn-lt"/>
              </a:rPr>
              <a:t>МЫ ОКАЗЫВАЕМ ПОДДЕРЖКУ МСП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767" y="6028212"/>
            <a:ext cx="3224363" cy="36271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6028212"/>
            <a:ext cx="5406390" cy="36271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18360" y="2941608"/>
            <a:ext cx="7983855" cy="231619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rgbClr val="1A75BC"/>
                </a:solidFill>
              </a:rPr>
              <a:t>Критерии МСП</a:t>
            </a:r>
          </a:p>
          <a:p>
            <a:pPr algn="l"/>
            <a:endParaRPr lang="ru-RU" sz="2200" dirty="0">
              <a:solidFill>
                <a:srgbClr val="1A75BC"/>
              </a:solidFill>
            </a:endParaRPr>
          </a:p>
          <a:p>
            <a:pPr algn="l"/>
            <a:r>
              <a:rPr lang="ru-RU" sz="2200" dirty="0">
                <a:solidFill>
                  <a:srgbClr val="1A75BC"/>
                </a:solidFill>
              </a:rPr>
              <a:t>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598155"/>
              </p:ext>
            </p:extLst>
          </p:nvPr>
        </p:nvGraphicFramePr>
        <p:xfrm>
          <a:off x="2106930" y="3525043"/>
          <a:ext cx="8127999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08785201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3059094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098208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Среднесписочная численность работников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дохода (год)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347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>
                          <a:solidFill>
                            <a:srgbClr val="1A75BC"/>
                          </a:solidFill>
                        </a:rPr>
                        <a:t>Микропредприятие</a:t>
                      </a:r>
                      <a:r>
                        <a:rPr lang="ru-RU" sz="1600" b="1" baseline="0" dirty="0">
                          <a:solidFill>
                            <a:srgbClr val="1A75BC"/>
                          </a:solidFill>
                        </a:rPr>
                        <a:t> </a:t>
                      </a:r>
                      <a:endParaRPr lang="ru-RU" sz="1600" b="1" dirty="0">
                        <a:solidFill>
                          <a:srgbClr val="1A75B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1A75BC"/>
                          </a:solidFill>
                        </a:rPr>
                        <a:t>не более 15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>
                          <a:solidFill>
                            <a:srgbClr val="1A75B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 млн рублей</a:t>
                      </a:r>
                      <a:endParaRPr lang="ru-RU" sz="1600" b="1" dirty="0">
                        <a:solidFill>
                          <a:srgbClr val="1A75B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23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>
                          <a:solidFill>
                            <a:srgbClr val="1A75B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Малое предприятие</a:t>
                      </a:r>
                      <a:endParaRPr lang="ru-RU" sz="1600" b="1" dirty="0">
                        <a:solidFill>
                          <a:srgbClr val="1A75B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>
                          <a:solidFill>
                            <a:srgbClr val="1A75B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более 100 человек</a:t>
                      </a:r>
                      <a:endParaRPr lang="ru-RU" sz="1600" b="1" dirty="0">
                        <a:solidFill>
                          <a:srgbClr val="1A75B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>
                          <a:solidFill>
                            <a:srgbClr val="1A75B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800 млн рублей</a:t>
                      </a:r>
                      <a:endParaRPr lang="ru-RU" sz="1600" b="1" dirty="0">
                        <a:solidFill>
                          <a:srgbClr val="1A75B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15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1A75BC"/>
                          </a:solidFill>
                        </a:rPr>
                        <a:t>Среднее предприятие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>
                          <a:solidFill>
                            <a:srgbClr val="1A75B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более 250 человек</a:t>
                      </a:r>
                      <a:endParaRPr lang="ru-RU" sz="1600" b="1" dirty="0">
                        <a:solidFill>
                          <a:srgbClr val="1A75B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>
                          <a:solidFill>
                            <a:srgbClr val="1A75B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млрд рублей </a:t>
                      </a:r>
                      <a:endParaRPr lang="ru-RU" sz="1600" b="1" dirty="0">
                        <a:solidFill>
                          <a:srgbClr val="1A75B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893813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3100" y="2827743"/>
            <a:ext cx="420625" cy="310897"/>
          </a:xfrm>
          <a:prstGeom prst="rect">
            <a:avLst/>
          </a:prstGeom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1943100" y="2827743"/>
            <a:ext cx="10248900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7190" y="153162"/>
            <a:ext cx="36644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1B75BC"/>
                </a:solidFill>
              </a:rPr>
              <a:t>ЦЕНТР ПОДДЕРЖКИ ЭКСПОРТА РЕСПУБЛИКИ ХАКАСИЯ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592" y="550428"/>
            <a:ext cx="2671632" cy="61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03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943100" y="1461511"/>
            <a:ext cx="10248900" cy="870209"/>
          </a:xfrm>
          <a:prstGeom prst="rect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06930" y="1626063"/>
            <a:ext cx="9738360" cy="564976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+mn-lt"/>
              </a:rPr>
              <a:t>КАК РАБОТАЕТ ЦПЭ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767" y="6028212"/>
            <a:ext cx="3224363" cy="36271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6028212"/>
            <a:ext cx="5406390" cy="36271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106930" y="2635366"/>
            <a:ext cx="46748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1A75BC"/>
                </a:solidFill>
              </a:rPr>
              <a:t>ЦПЭ: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1A75BC"/>
                </a:solidFill>
              </a:rPr>
              <a:t>КОНСУЛЬТИРУЕТ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1A75BC"/>
                </a:solidFill>
              </a:rPr>
              <a:t>ОКАЗЫВАЕТ УСЛУГИ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1A75BC"/>
                </a:solidFill>
              </a:rPr>
              <a:t>ОРГАНИЗОВЫВАЕТ И ПРОВОДИТ МЕРОПРИЯТИЯ </a:t>
            </a:r>
            <a:endParaRPr lang="ru-RU" sz="2800" b="1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3100" y="2574983"/>
            <a:ext cx="420625" cy="310897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943100" y="2574982"/>
            <a:ext cx="0" cy="3453230"/>
          </a:xfrm>
          <a:prstGeom prst="line">
            <a:avLst/>
          </a:prstGeom>
          <a:ln>
            <a:solidFill>
              <a:srgbClr val="1A75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5629" y="2496272"/>
            <a:ext cx="3067051" cy="17739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5629" y="4346224"/>
            <a:ext cx="3067051" cy="20447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7190" y="153162"/>
            <a:ext cx="3664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1B75BC"/>
                </a:solidFill>
              </a:rPr>
              <a:t>ЦЕНТР ПОДДЕРЖКИ ЭКСПОРТА РЕСПУБЛИКИ ХАКАСИЯ 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592" y="550428"/>
            <a:ext cx="2671632" cy="61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602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5329085" y="2251710"/>
            <a:ext cx="3414865" cy="28076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43100" y="2251710"/>
            <a:ext cx="3111667" cy="28076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43100" y="1232911"/>
            <a:ext cx="10248900" cy="870209"/>
          </a:xfrm>
          <a:prstGeom prst="rect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06930" y="1397463"/>
            <a:ext cx="9738360" cy="564976"/>
          </a:xfrm>
        </p:spPr>
        <p:txBody>
          <a:bodyPr>
            <a:noAutofit/>
          </a:bodyPr>
          <a:lstStyle/>
          <a:p>
            <a:r>
              <a:rPr lang="ru-RU" sz="2900" b="1" dirty="0">
                <a:solidFill>
                  <a:schemeClr val="bg1"/>
                </a:solidFill>
                <a:latin typeface="+mn-lt"/>
              </a:rPr>
              <a:t>ЧТО ПРЕДПРИНИМАТЕЛЬ МОЖЕТ ПОЛУЧИТЬ В ЦПЭ?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767" y="6028212"/>
            <a:ext cx="3224363" cy="36271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6028212"/>
            <a:ext cx="5406390" cy="36271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06930" y="2457846"/>
            <a:ext cx="28015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A75BC"/>
                </a:solidFill>
              </a:rPr>
              <a:t>ПОДДЕРЖКУ НА ВСЕХ ЭТАПАХ ЭКСПОРТНОЙ СДЕЛКИ: </a:t>
            </a:r>
          </a:p>
          <a:p>
            <a:pPr algn="ctr"/>
            <a:r>
              <a:rPr lang="ru-RU" sz="2000" b="1" dirty="0">
                <a:solidFill>
                  <a:srgbClr val="1A75BC"/>
                </a:solidFill>
              </a:rPr>
              <a:t>ОТ ВЫБОРА РЫНКА </a:t>
            </a:r>
          </a:p>
          <a:p>
            <a:pPr algn="ctr"/>
            <a:r>
              <a:rPr lang="ru-RU" sz="2000" b="1" dirty="0">
                <a:solidFill>
                  <a:srgbClr val="1A75BC"/>
                </a:solidFill>
              </a:rPr>
              <a:t>ДО СОПРОВОЖДЕНИЯ ЭКСПОРТНОГО КОНТРАКТА (ЭК)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3100" y="2251710"/>
            <a:ext cx="420625" cy="310897"/>
          </a:xfrm>
          <a:prstGeom prst="rect">
            <a:avLst/>
          </a:prstGeom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1943100" y="2251710"/>
            <a:ext cx="0" cy="2807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087" y="2251710"/>
            <a:ext cx="420625" cy="310897"/>
          </a:xfrm>
          <a:prstGeom prst="rect">
            <a:avLst/>
          </a:prstGeom>
        </p:spPr>
      </p:pic>
      <p:cxnSp>
        <p:nvCxnSpPr>
          <p:cNvPr id="28" name="Прямая соединительная линия 27"/>
          <p:cNvCxnSpPr/>
          <p:nvPr/>
        </p:nvCxnSpPr>
        <p:spPr>
          <a:xfrm flipH="1">
            <a:off x="5329085" y="2251710"/>
            <a:ext cx="2" cy="2807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589269" y="2457846"/>
            <a:ext cx="27600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A75BC"/>
                </a:solidFill>
              </a:rPr>
              <a:t>УСЛУГИ: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A75BC"/>
                </a:solidFill>
              </a:rPr>
              <a:t>ПОИСК И ПОДБОР ИНОСТРАННОГО ПАРТНЕРА,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A75BC"/>
                </a:solidFill>
              </a:rPr>
              <a:t>РАЗМЕЩЕНИЕ И ПРОДВИЖЕНИЕ НА МЕЖДУНАРОДНЫХ МАРКЕТПЛЕЙСАХ 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3100" y="5333310"/>
            <a:ext cx="420625" cy="31089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153412" y="5393694"/>
            <a:ext cx="5779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ED1C24"/>
                </a:solidFill>
              </a:rPr>
              <a:t>ФОРМАТ УСЛУГ : БАЗОВЫЕ + ДОПОЛНИТЕЛЬНЫЕ 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1943100" y="5333310"/>
            <a:ext cx="10248900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https://topmigrant.ru/wp-content/uploads/2018/12/unname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3950" y="2767692"/>
            <a:ext cx="3453025" cy="181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77190" y="153162"/>
            <a:ext cx="3664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1B75BC"/>
                </a:solidFill>
              </a:rPr>
              <a:t>ЦЕНТР ПОДДЕРЖКИ ЭКСПОРТА РЕСПУБЛИКИ ХАКАСИЯ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592" y="550428"/>
            <a:ext cx="2671632" cy="61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70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5329085" y="2251710"/>
            <a:ext cx="3414865" cy="28076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43100" y="2251710"/>
            <a:ext cx="3111667" cy="28076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43100" y="1232911"/>
            <a:ext cx="10248900" cy="870209"/>
          </a:xfrm>
          <a:prstGeom prst="rect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06930" y="1397463"/>
            <a:ext cx="9738360" cy="564976"/>
          </a:xfrm>
        </p:spPr>
        <p:txBody>
          <a:bodyPr>
            <a:noAutofit/>
          </a:bodyPr>
          <a:lstStyle/>
          <a:p>
            <a:r>
              <a:rPr lang="ru-RU" sz="2900" b="1" dirty="0">
                <a:solidFill>
                  <a:schemeClr val="bg1"/>
                </a:solidFill>
                <a:latin typeface="+mn-lt"/>
              </a:rPr>
              <a:t>ЧТО ПРЕДПРИНИМАТЕЛЬ МОЖЕТ ПОЛУЧИТЬ В ЦПЭ?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767" y="6028212"/>
            <a:ext cx="3224363" cy="36271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6028212"/>
            <a:ext cx="5406390" cy="36271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06930" y="2457846"/>
            <a:ext cx="28015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A75BC"/>
                </a:solidFill>
              </a:rPr>
              <a:t>МЕРОПРИЯТИЯ: </a:t>
            </a:r>
          </a:p>
          <a:p>
            <a:pPr algn="ctr"/>
            <a:r>
              <a:rPr lang="ru-RU" sz="2000" b="1" dirty="0">
                <a:solidFill>
                  <a:srgbClr val="1A75BC"/>
                </a:solidFill>
              </a:rPr>
              <a:t>МЕЖДУНАРОДНЫЕ ВЫСТАВКИ В РОССИИ И ЗА РУБЕЖОМ;</a:t>
            </a:r>
          </a:p>
          <a:p>
            <a:pPr algn="ctr"/>
            <a:r>
              <a:rPr lang="ru-RU" sz="2000" b="1" dirty="0">
                <a:solidFill>
                  <a:srgbClr val="1A75BC"/>
                </a:solidFill>
              </a:rPr>
              <a:t>МЕЖДУНАРОДНЫЕ БИЗНЕС-МИССИИ;</a:t>
            </a:r>
          </a:p>
          <a:p>
            <a:pPr algn="ctr"/>
            <a:r>
              <a:rPr lang="ru-RU" sz="2000" b="1" dirty="0">
                <a:solidFill>
                  <a:srgbClr val="1A75BC"/>
                </a:solidFill>
              </a:rPr>
              <a:t>РЕВЕРСНЫЕ БИЗНЕС-МИССИИ. 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3100" y="2251710"/>
            <a:ext cx="420625" cy="310897"/>
          </a:xfrm>
          <a:prstGeom prst="rect">
            <a:avLst/>
          </a:prstGeom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1943100" y="2251710"/>
            <a:ext cx="0" cy="2807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087" y="2251710"/>
            <a:ext cx="420625" cy="310897"/>
          </a:xfrm>
          <a:prstGeom prst="rect">
            <a:avLst/>
          </a:prstGeom>
        </p:spPr>
      </p:pic>
      <p:cxnSp>
        <p:nvCxnSpPr>
          <p:cNvPr id="28" name="Прямая соединительная линия 27"/>
          <p:cNvCxnSpPr/>
          <p:nvPr/>
        </p:nvCxnSpPr>
        <p:spPr>
          <a:xfrm flipH="1">
            <a:off x="5329085" y="2251710"/>
            <a:ext cx="2" cy="2807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589269" y="2457846"/>
            <a:ext cx="27600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A75BC"/>
                </a:solidFill>
              </a:rPr>
              <a:t>ОБУЧАЮЩИЕ МЕРОПРИЯТИЯ: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A75BC"/>
                </a:solidFill>
              </a:rPr>
              <a:t>СЕМИНАРЫ; ШКОЛЫ ЭКСПОРТА РЭЦ;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A75BC"/>
                </a:solidFill>
              </a:rPr>
              <a:t>МАСТЕР-КЛАССЫ;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A75BC"/>
                </a:solidFill>
              </a:rPr>
              <a:t>ВЕБИНАРЫ  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3100" y="5333310"/>
            <a:ext cx="420625" cy="31089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153412" y="5393694"/>
            <a:ext cx="5779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ED1C24"/>
                </a:solidFill>
              </a:rPr>
              <a:t>ФОРМАТ УСЛУГ : БАЗОВЫЕ + ДОПОЛНИТЕЛЬНЫЕ 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1943100" y="5333310"/>
            <a:ext cx="10248900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7190" y="153162"/>
            <a:ext cx="3664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1B75BC"/>
                </a:solidFill>
              </a:rPr>
              <a:t>ЦЕНТР ПОДДЕРЖКИ ЭКСПОРТА РЕСПУБЛИКИ ХАКАСИЯ </a:t>
            </a:r>
          </a:p>
        </p:txBody>
      </p:sp>
      <p:pic>
        <p:nvPicPr>
          <p:cNvPr id="9220" name="Picture 4" descr="https://sc04.alicdn.com/kf/HTB1iiQEadzvK1RkSnfoq6zMwVXa1/200381252/HTB1iiQEadzvK1RkSnfoq6zMwVXa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8772" y="2350061"/>
            <a:ext cx="3453228" cy="258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592" y="550428"/>
            <a:ext cx="2671632" cy="61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08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5329085" y="2269998"/>
            <a:ext cx="3414865" cy="2938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43100" y="2269998"/>
            <a:ext cx="3111667" cy="29383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43100" y="1251199"/>
            <a:ext cx="10248900" cy="870209"/>
          </a:xfrm>
          <a:prstGeom prst="rect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06930" y="1415751"/>
            <a:ext cx="9738360" cy="564976"/>
          </a:xfrm>
        </p:spPr>
        <p:txBody>
          <a:bodyPr>
            <a:noAutofit/>
          </a:bodyPr>
          <a:lstStyle/>
          <a:p>
            <a:r>
              <a:rPr lang="ru-RU" sz="2900" b="1" dirty="0">
                <a:solidFill>
                  <a:schemeClr val="bg1"/>
                </a:solidFill>
                <a:latin typeface="+mn-lt"/>
              </a:rPr>
              <a:t>ЧТО ПРЕДПРИНИМАТЕЛЬ МОЖЕТ ПОЛУЧИТЬ В ЦПЭ?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767" y="6028212"/>
            <a:ext cx="3224363" cy="36271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6028212"/>
            <a:ext cx="5406390" cy="36271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06930" y="2407554"/>
            <a:ext cx="280153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A75BC"/>
                </a:solidFill>
              </a:rPr>
              <a:t>НОВАЯ УСЛУГА С 2022 ГОДА:</a:t>
            </a:r>
          </a:p>
          <a:p>
            <a:pPr algn="ctr"/>
            <a:r>
              <a:rPr lang="ru-RU" sz="1600" b="1" dirty="0">
                <a:solidFill>
                  <a:srgbClr val="1A75BC"/>
                </a:solidFill>
              </a:rPr>
              <a:t>СОДЕЙСТВИЕ В ОРГАНИЗАЦИИ ТРАНСПОРТИРОВКИ ПРОДУКЦИИ, ПРЕДНАЗНАЧЕННОЙ НА ЭКСПОРТ - СУБСИДИРОВАНИЕ В РАЗМЕРЕ 80% ОТ СТОИМОСТИ ЛОГИСТИКИ ДО ГРАНИЦЫ РОССИИ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3100" y="2269998"/>
            <a:ext cx="420625" cy="310897"/>
          </a:xfrm>
          <a:prstGeom prst="rect">
            <a:avLst/>
          </a:prstGeom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1943100" y="2269998"/>
            <a:ext cx="0" cy="29383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087" y="2269998"/>
            <a:ext cx="420625" cy="310897"/>
          </a:xfrm>
          <a:prstGeom prst="rect">
            <a:avLst/>
          </a:prstGeom>
        </p:spPr>
      </p:pic>
      <p:cxnSp>
        <p:nvCxnSpPr>
          <p:cNvPr id="28" name="Прямая соединительная линия 27"/>
          <p:cNvCxnSpPr/>
          <p:nvPr/>
        </p:nvCxnSpPr>
        <p:spPr>
          <a:xfrm>
            <a:off x="5329087" y="2269998"/>
            <a:ext cx="0" cy="29383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589269" y="2476134"/>
            <a:ext cx="276004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A75BC"/>
                </a:solidFill>
              </a:rPr>
              <a:t>Транспортировка до границы России:</a:t>
            </a:r>
          </a:p>
          <a:p>
            <a:endParaRPr lang="ru-RU" sz="2000" b="1" dirty="0">
              <a:solidFill>
                <a:srgbClr val="1A75BC"/>
              </a:solidFill>
            </a:endParaRPr>
          </a:p>
          <a:p>
            <a:r>
              <a:rPr lang="ru-RU" sz="3200" b="1" dirty="0">
                <a:solidFill>
                  <a:srgbClr val="1A75BC"/>
                </a:solidFill>
              </a:rPr>
              <a:t>МСП-20%</a:t>
            </a:r>
          </a:p>
          <a:p>
            <a:r>
              <a:rPr lang="ru-RU" sz="3200" b="1" dirty="0">
                <a:solidFill>
                  <a:srgbClr val="1A75BC"/>
                </a:solidFill>
              </a:rPr>
              <a:t>ЦПЭ-80% 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3100" y="5315909"/>
            <a:ext cx="420625" cy="31089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153412" y="5376293"/>
            <a:ext cx="5779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ED1C24"/>
                </a:solidFill>
              </a:rPr>
              <a:t>ФОРМАТ УСЛУГ : БАЗОВЫЕ + ДОПОЛНИТЕЛЬНЫЕ 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1943100" y="5315909"/>
            <a:ext cx="10248900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 descr="https://mtdata.ru/u1/photo2D17/20005559879-0/original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41664" y="2425446"/>
            <a:ext cx="3450336" cy="265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77190" y="153162"/>
            <a:ext cx="3664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1B75BC"/>
                </a:solidFill>
              </a:rPr>
              <a:t>ЦЕНТР ПОДДЕРЖКИ ЭКСПОРТА РЕСПУБЛИКИ ХАКАСИЯ 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592" y="550428"/>
            <a:ext cx="2671632" cy="61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86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64080" y="1122363"/>
            <a:ext cx="9144000" cy="1152207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+mn-lt"/>
              </a:rPr>
              <a:t>КОНТАКТЫ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3030538"/>
            <a:ext cx="9144000" cy="2192972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sz="2000" b="1" dirty="0">
                <a:solidFill>
                  <a:srgbClr val="1A75BC"/>
                </a:solidFill>
              </a:rPr>
              <a:t>fondrh.export@mail.ru</a:t>
            </a:r>
          </a:p>
          <a:p>
            <a:pPr algn="l"/>
            <a:r>
              <a:rPr lang="ru-RU" sz="2000" b="1" dirty="0" err="1">
                <a:solidFill>
                  <a:srgbClr val="1A75BC"/>
                </a:solidFill>
              </a:rPr>
              <a:t>г.Абакан</a:t>
            </a:r>
            <a:r>
              <a:rPr lang="ru-RU" sz="2000" b="1" dirty="0">
                <a:solidFill>
                  <a:srgbClr val="1A75BC"/>
                </a:solidFill>
              </a:rPr>
              <a:t>, пр. </a:t>
            </a:r>
            <a:r>
              <a:rPr lang="ru-RU" sz="2000" b="1" dirty="0" err="1">
                <a:solidFill>
                  <a:srgbClr val="1A75BC"/>
                </a:solidFill>
              </a:rPr>
              <a:t>Др.Народов</a:t>
            </a:r>
            <a:r>
              <a:rPr lang="ru-RU" sz="2000" b="1" dirty="0">
                <a:solidFill>
                  <a:srgbClr val="1A75BC"/>
                </a:solidFill>
              </a:rPr>
              <a:t>, 2а</a:t>
            </a:r>
          </a:p>
          <a:p>
            <a:pPr algn="l"/>
            <a:endParaRPr lang="ru-RU" sz="2000" b="1" dirty="0">
              <a:solidFill>
                <a:srgbClr val="ED1C24"/>
              </a:solidFill>
            </a:endParaRPr>
          </a:p>
          <a:p>
            <a:pPr algn="l"/>
            <a:r>
              <a:rPr lang="ru-RU" sz="2600" b="1" dirty="0">
                <a:solidFill>
                  <a:srgbClr val="1B75BC"/>
                </a:solidFill>
              </a:rPr>
              <a:t>+7 (3902) 248-097</a:t>
            </a:r>
          </a:p>
          <a:p>
            <a:pPr algn="l"/>
            <a:r>
              <a:rPr lang="ru-RU" sz="2600" b="1" dirty="0">
                <a:solidFill>
                  <a:srgbClr val="1B75BC"/>
                </a:solidFill>
              </a:rPr>
              <a:t>+7-983-057-0277</a:t>
            </a:r>
          </a:p>
          <a:p>
            <a:pPr algn="l"/>
            <a:r>
              <a:rPr lang="ru-RU" sz="2600" b="1">
                <a:solidFill>
                  <a:srgbClr val="1B75BC"/>
                </a:solidFill>
              </a:rPr>
              <a:t>+7-913-440-7550</a:t>
            </a:r>
          </a:p>
          <a:p>
            <a:pPr algn="l"/>
            <a:endParaRPr lang="ru-RU" sz="2600" b="1" dirty="0">
              <a:solidFill>
                <a:srgbClr val="1B75BC"/>
              </a:solidFill>
            </a:endParaRPr>
          </a:p>
          <a:p>
            <a:pPr algn="l"/>
            <a:r>
              <a:rPr lang="ru-RU" sz="2000" b="1" dirty="0">
                <a:solidFill>
                  <a:srgbClr val="1A75BC"/>
                </a:solidFill>
              </a:rPr>
              <a:t> 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0" y="5349240"/>
            <a:ext cx="12192000" cy="0"/>
          </a:xfrm>
          <a:prstGeom prst="line">
            <a:avLst/>
          </a:prstGeom>
          <a:ln w="1905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 descr="Значок телеграмма без фона - 29 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5573" y="4389812"/>
            <a:ext cx="649858" cy="64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386" y="3268373"/>
            <a:ext cx="4732078" cy="10870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B8F5CF-8499-2461-2C9E-66DF18E49D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489" y="3015614"/>
            <a:ext cx="1339822" cy="133982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709D7F-530D-29A3-EEF0-BE8F682637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06" y="4458940"/>
            <a:ext cx="537187" cy="53540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9A6AC2-271A-D164-E21B-674247B8BD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591" y="3030538"/>
            <a:ext cx="1339823" cy="133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859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290</Words>
  <Application>Microsoft Office PowerPoint</Application>
  <PresentationFormat>Широкоэкранный</PresentationFormat>
  <Paragraphs>71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ЦЕНТР ПОДДЕРЖКИ ЭКСПОРТА (ЦПЭ)</vt:lpstr>
      <vt:lpstr>Цель работы ЦПЭ - содействие выходу МСП  на иностранные рынки</vt:lpstr>
      <vt:lpstr>Цель работы ЦПЭ - увеличение доли несырьевого неэнергетического экспорта (ННЭ) в ВВП России</vt:lpstr>
      <vt:lpstr>МЫ ОКАЗЫВАЕМ ПОДДЕРЖКУ МСП</vt:lpstr>
      <vt:lpstr>КАК РАБОТАЕТ ЦПЭ </vt:lpstr>
      <vt:lpstr>ЧТО ПРЕДПРИНИМАТЕЛЬ МОЖЕТ ПОЛУЧИТЬ В ЦПЭ? </vt:lpstr>
      <vt:lpstr>ЧТО ПРЕДПРИНИМАТЕЛЬ МОЖЕТ ПОЛУЧИТЬ В ЦПЭ? </vt:lpstr>
      <vt:lpstr>ЧТО ПРЕДПРИНИМАТЕЛЬ МОЖЕТ ПОЛУЧИТЬ В ЦПЭ? </vt:lpstr>
      <vt:lpstr>КОНТАКТЫ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МЕРЫ ГОСУДАРСТВЕННОЙ ПОДДЕРЖКИ ЭКСПОРТА ДЛЯ МАЛОГО БИЗНЕСА</dc:title>
  <dc:creator>Evgeny</dc:creator>
  <cp:lastModifiedBy>SCX SCX</cp:lastModifiedBy>
  <cp:revision>51</cp:revision>
  <dcterms:created xsi:type="dcterms:W3CDTF">2022-12-08T06:13:08Z</dcterms:created>
  <dcterms:modified xsi:type="dcterms:W3CDTF">2024-06-10T08:50:07Z</dcterms:modified>
</cp:coreProperties>
</file>