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889" r:id="rId1"/>
  </p:sldMasterIdLst>
  <p:notesMasterIdLst>
    <p:notesMasterId r:id="rId10"/>
  </p:notesMasterIdLst>
  <p:handoutMasterIdLst>
    <p:handoutMasterId r:id="rId11"/>
  </p:handoutMasterIdLst>
  <p:sldIdLst>
    <p:sldId id="1408" r:id="rId2"/>
    <p:sldId id="1476" r:id="rId3"/>
    <p:sldId id="1473" r:id="rId4"/>
    <p:sldId id="1481" r:id="rId5"/>
    <p:sldId id="1475" r:id="rId6"/>
    <p:sldId id="1478" r:id="rId7"/>
    <p:sldId id="1480" r:id="rId8"/>
    <p:sldId id="1479" r:id="rId9"/>
  </p:sldIdLst>
  <p:sldSz cx="12599988" cy="864076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79191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58383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437574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916765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395957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875148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354339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833531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76" userDrawn="1">
          <p15:clr>
            <a:srgbClr val="A4A3A4"/>
          </p15:clr>
        </p15:guide>
        <p15:guide id="2" orient="horz" pos="839" userDrawn="1">
          <p15:clr>
            <a:srgbClr val="A4A3A4"/>
          </p15:clr>
        </p15:guide>
        <p15:guide id="3" orient="horz" pos="5103" userDrawn="1">
          <p15:clr>
            <a:srgbClr val="A4A3A4"/>
          </p15:clr>
        </p15:guide>
        <p15:guide id="4" orient="horz" pos="522" userDrawn="1">
          <p15:clr>
            <a:srgbClr val="A4A3A4"/>
          </p15:clr>
        </p15:guide>
        <p15:guide id="5" orient="horz" pos="1950" userDrawn="1">
          <p15:clr>
            <a:srgbClr val="A4A3A4"/>
          </p15:clr>
        </p15:guide>
        <p15:guide id="6" orient="horz" pos="1497" userDrawn="1">
          <p15:clr>
            <a:srgbClr val="A4A3A4"/>
          </p15:clr>
        </p15:guide>
        <p15:guide id="7" pos="229" userDrawn="1">
          <p15:clr>
            <a:srgbClr val="A4A3A4"/>
          </p15:clr>
        </p15:guide>
        <p15:guide id="8" pos="3878" userDrawn="1">
          <p15:clr>
            <a:srgbClr val="A4A3A4"/>
          </p15:clr>
        </p15:guide>
        <p15:guide id="9" pos="4694" userDrawn="1">
          <p15:clr>
            <a:srgbClr val="A4A3A4"/>
          </p15:clr>
        </p15:guide>
        <p15:guide id="10" pos="3288" userDrawn="1">
          <p15:clr>
            <a:srgbClr val="A4A3A4"/>
          </p15:clr>
        </p15:guide>
        <p15:guide id="11" pos="7688" userDrawn="1">
          <p15:clr>
            <a:srgbClr val="A4A3A4"/>
          </p15:clr>
        </p15:guide>
        <p15:guide id="12" pos="4150" userDrawn="1">
          <p15:clr>
            <a:srgbClr val="A4A3A4"/>
          </p15:clr>
        </p15:guide>
        <p15:guide id="13" pos="16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vova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F4E79"/>
    <a:srgbClr val="EFF5FF"/>
    <a:srgbClr val="F7FAFF"/>
    <a:srgbClr val="CCECFF"/>
    <a:srgbClr val="00A1DE"/>
    <a:srgbClr val="72C7E7"/>
    <a:srgbClr val="0070C0"/>
    <a:srgbClr val="E7F5FE"/>
    <a:srgbClr val="FCD7B9"/>
    <a:srgbClr val="3C8A2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127" autoAdjust="0"/>
    <p:restoredTop sz="87209" autoAdjust="0"/>
  </p:normalViewPr>
  <p:slideViewPr>
    <p:cSldViewPr snapToGrid="0" showGuides="1">
      <p:cViewPr varScale="1">
        <p:scale>
          <a:sx n="76" d="100"/>
          <a:sy n="76" d="100"/>
        </p:scale>
        <p:origin x="-102" y="-372"/>
      </p:cViewPr>
      <p:guideLst>
        <p:guide orient="horz" pos="476"/>
        <p:guide orient="horz" pos="839"/>
        <p:guide orient="horz" pos="5103"/>
        <p:guide orient="horz" pos="522"/>
        <p:guide orient="horz" pos="1950"/>
        <p:guide orient="horz" pos="1497"/>
        <p:guide pos="229"/>
        <p:guide pos="3878"/>
        <p:guide pos="4694"/>
        <p:guide pos="3288"/>
        <p:guide pos="7688"/>
        <p:guide pos="4150"/>
        <p:guide pos="16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53" d="100"/>
          <a:sy n="53" d="100"/>
        </p:scale>
        <p:origin x="-2580" y="-90"/>
      </p:cViewPr>
      <p:guideLst>
        <p:guide orient="horz" pos="3127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1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t" anchorCtr="0" compatLnSpc="1">
            <a:prstTxWarp prst="textNoShape">
              <a:avLst/>
            </a:prstTxWarp>
          </a:bodyPr>
          <a:lstStyle>
            <a:lvl1pPr defTabSz="627065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51078" y="1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t" anchorCtr="0" compatLnSpc="1">
            <a:prstTxWarp prst="textNoShape">
              <a:avLst/>
            </a:prstTxWarp>
          </a:bodyPr>
          <a:lstStyle>
            <a:lvl1pPr algn="r" defTabSz="627065">
              <a:defRPr sz="800"/>
            </a:lvl1pPr>
          </a:lstStyle>
          <a:p>
            <a:fld id="{42B58284-BD55-477D-829B-0D8B66B41141}" type="datetimeFigureOut">
              <a:rPr lang="en-US"/>
              <a:pPr/>
              <a:t>7/20/2018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428736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b" anchorCtr="0" compatLnSpc="1">
            <a:prstTxWarp prst="textNoShape">
              <a:avLst/>
            </a:prstTxWarp>
          </a:bodyPr>
          <a:lstStyle>
            <a:lvl1pPr defTabSz="627065">
              <a:defRPr sz="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51078" y="9428736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b" anchorCtr="0" compatLnSpc="1">
            <a:prstTxWarp prst="textNoShape">
              <a:avLst/>
            </a:prstTxWarp>
          </a:bodyPr>
          <a:lstStyle>
            <a:lvl1pPr algn="r" defTabSz="627065">
              <a:defRPr sz="800"/>
            </a:lvl1pPr>
          </a:lstStyle>
          <a:p>
            <a:fld id="{B000AF5B-B840-4C36-ABEB-C07F7C1C287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90745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1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t" anchorCtr="0" compatLnSpc="1">
            <a:prstTxWarp prst="textNoShape">
              <a:avLst/>
            </a:prstTxWarp>
          </a:bodyPr>
          <a:lstStyle>
            <a:lvl1pPr defTabSz="627065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1078" y="1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t" anchorCtr="0" compatLnSpc="1">
            <a:prstTxWarp prst="textNoShape">
              <a:avLst/>
            </a:prstTxWarp>
          </a:bodyPr>
          <a:lstStyle>
            <a:lvl1pPr algn="r" defTabSz="627065">
              <a:defRPr sz="1100">
                <a:latin typeface="Calibri" pitchFamily="34" charset="0"/>
              </a:defRPr>
            </a:lvl1pPr>
          </a:lstStyle>
          <a:p>
            <a:fld id="{660D0E8B-676B-4AF2-96B6-20F8C726C38A}" type="datetimeFigureOut">
              <a:rPr lang="en-US"/>
              <a:pPr/>
              <a:t>7/20/2018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744538"/>
            <a:ext cx="542766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648" tIns="68827" rIns="137648" bIns="68827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143" y="4715157"/>
            <a:ext cx="543939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428736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b" anchorCtr="0" compatLnSpc="1">
            <a:prstTxWarp prst="textNoShape">
              <a:avLst/>
            </a:prstTxWarp>
          </a:bodyPr>
          <a:lstStyle>
            <a:lvl1pPr defTabSz="627065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1078" y="9428736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b" anchorCtr="0" compatLnSpc="1">
            <a:prstTxWarp prst="textNoShape">
              <a:avLst/>
            </a:prstTxWarp>
          </a:bodyPr>
          <a:lstStyle>
            <a:lvl1pPr algn="r" defTabSz="627065">
              <a:defRPr sz="1100">
                <a:latin typeface="Calibri" pitchFamily="34" charset="0"/>
              </a:defRPr>
            </a:lvl1pPr>
          </a:lstStyle>
          <a:p>
            <a:fld id="{7712EFF2-E535-4F8D-9276-91B171A7836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442481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1pPr>
    <a:lvl2pPr marL="778686" indent="-299495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2pPr>
    <a:lvl3pPr marL="1197978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3pPr>
    <a:lvl4pPr marL="1677170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4pPr>
    <a:lvl5pPr marL="2156361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5pPr>
    <a:lvl6pPr marL="2395957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6pPr>
    <a:lvl7pPr marL="2875148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7pPr>
    <a:lvl8pPr marL="3354339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8pPr>
    <a:lvl9pPr marL="3833531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2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3111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6"/>
            <a:ext cx="12599988" cy="26671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288" y="152402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099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61189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" y="2059367"/>
            <a:ext cx="12599986" cy="413437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18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87" y="2059367"/>
            <a:ext cx="8827415" cy="413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4309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20" r:id="rId2"/>
    <p:sldLayoutId id="2147483921" r:id="rId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2pPr>
      <a:lvl3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3pPr>
      <a:lvl4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4pPr>
      <a:lvl5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5pPr>
      <a:lvl6pPr marL="546662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6pPr>
      <a:lvl7pPr marL="1093324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7pPr>
      <a:lvl8pPr marL="1639986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8pPr>
      <a:lvl9pPr marL="2186649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9pPr>
    </p:titleStyle>
    <p:bodyStyle>
      <a:lvl1pPr marL="457450" indent="-457450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  <a:ea typeface="+mn-ea"/>
          <a:cs typeface="+mn-cs"/>
        </a:defRPr>
      </a:lvl1pPr>
      <a:lvl2pPr marL="24296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</a:defRPr>
      </a:lvl2pPr>
      <a:lvl3pPr marL="476432" indent="-233471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272">
          <a:solidFill>
            <a:schemeClr val="tx1"/>
          </a:solidFill>
          <a:latin typeface="+mn-lt"/>
        </a:defRPr>
      </a:lvl3pPr>
      <a:lvl4pPr marL="71939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145">
          <a:solidFill>
            <a:schemeClr val="tx1"/>
          </a:solidFill>
          <a:latin typeface="+mn-lt"/>
        </a:defRPr>
      </a:lvl4pPr>
      <a:lvl5pPr marL="949067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5pPr>
      <a:lvl6pPr marL="1495728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6pPr>
      <a:lvl7pPr marL="2042391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7pPr>
      <a:lvl8pPr marL="258905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8pPr>
      <a:lvl9pPr marL="313571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1pPr>
      <a:lvl2pPr marL="546662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2pPr>
      <a:lvl3pPr marL="1093324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3pPr>
      <a:lvl4pPr marL="1639986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4pPr>
      <a:lvl5pPr marL="2186649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5pPr>
      <a:lvl6pPr marL="2733311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6pPr>
      <a:lvl7pPr marL="3279973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7pPr>
      <a:lvl8pPr marL="3826635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8pPr>
      <a:lvl9pPr marL="4373297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9376" y="3158550"/>
            <a:ext cx="10674910" cy="215332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400" dirty="0"/>
              <a:t>Основные моменты заполнения первичного пакета </a:t>
            </a:r>
            <a:r>
              <a:rPr lang="ru-RU" sz="4400" dirty="0" smtClean="0"/>
              <a:t>документов для обращения в АО Корпорация «МСП»</a:t>
            </a:r>
            <a:endParaRPr lang="ru-RU" sz="4400" dirty="0">
              <a:latin typeface="Arial Black" panose="020B0A04020102020204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1299376" y="7168450"/>
            <a:ext cx="10001242" cy="5277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  <a:lvl2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2pPr>
            <a:lvl3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3pPr>
            <a:lvl4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4pPr>
            <a:lvl5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5pPr>
            <a:lvl6pPr marL="546678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6pPr>
            <a:lvl7pPr marL="1093357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7pPr>
            <a:lvl8pPr marL="1640035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8pPr>
            <a:lvl9pPr marL="2186714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2000" dirty="0">
                <a:latin typeface="Arial Narrow" panose="020B0606020202030204" pitchFamily="34" charset="0"/>
              </a:rPr>
              <a:t>Москва, </a:t>
            </a:r>
            <a:r>
              <a:rPr lang="ru-RU" sz="2000" dirty="0" smtClean="0">
                <a:latin typeface="Arial Narrow" panose="020B0606020202030204" pitchFamily="34" charset="0"/>
              </a:rPr>
              <a:t>2018 </a:t>
            </a:r>
            <a:r>
              <a:rPr lang="ru-RU" sz="2000" dirty="0">
                <a:latin typeface="Arial Narrow" panose="020B0606020202030204" pitchFamily="34" charset="0"/>
              </a:rPr>
              <a:t>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1293" y="0"/>
            <a:ext cx="7091076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2294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4079" y="470939"/>
            <a:ext cx="6807157" cy="698685"/>
          </a:xfrm>
        </p:spPr>
        <p:txBody>
          <a:bodyPr/>
          <a:lstStyle/>
          <a:p>
            <a:r>
              <a:rPr lang="ru-RU" dirty="0" smtClean="0"/>
              <a:t>Чек - лист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9717"/>
            <a:ext cx="2717800" cy="12363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102955" y="8003568"/>
            <a:ext cx="5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2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649" y="2329454"/>
            <a:ext cx="5596306" cy="46557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475811" y="2769110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77968" y="3376912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77968" y="3673119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75811" y="3860753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75811" y="4017226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475811" y="4174455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475811" y="4482696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1519857" y="3365342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1488684" y="3711992"/>
            <a:ext cx="4267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нет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519857" y="4083364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1519857" y="4325003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1519857" y="4503426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1519857" y="4679060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1519857" y="4874419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1519857" y="5236421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1519857" y="5550971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ДА</a:t>
            </a:r>
            <a:endParaRPr lang="ru-RU" sz="14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426240" y="5846508"/>
            <a:ext cx="575259" cy="3776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519857" y="5874658"/>
            <a:ext cx="5196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17%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91" y="1683327"/>
            <a:ext cx="5576040" cy="536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250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2743" y="293303"/>
            <a:ext cx="6807157" cy="698685"/>
          </a:xfrm>
        </p:spPr>
        <p:txBody>
          <a:bodyPr/>
          <a:lstStyle/>
          <a:p>
            <a:r>
              <a:rPr lang="ru-RU" dirty="0" smtClean="0"/>
              <a:t>Заявка на получение гарантии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9717"/>
            <a:ext cx="2717800" cy="12363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102955" y="8003568"/>
            <a:ext cx="5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2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380" y="1067080"/>
            <a:ext cx="5396266" cy="6832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78665" y="6644920"/>
            <a:ext cx="1864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100 млн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58936" y="4483452"/>
            <a:ext cx="21197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Гарантия для инвестиций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94318" y="6952697"/>
            <a:ext cx="2448983" cy="2170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494318" y="7244818"/>
            <a:ext cx="2448983" cy="4028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172183" y="6899495"/>
            <a:ext cx="1864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64 месяца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226321" y="7262339"/>
            <a:ext cx="1864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 Раз в год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885534" y="7433747"/>
            <a:ext cx="12731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180 млн рублей</a:t>
            </a:r>
            <a:endParaRPr lang="ru-RU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35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37" grpId="0" animBg="1"/>
      <p:bldP spid="38" grpId="0"/>
      <p:bldP spid="39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2743" y="293303"/>
            <a:ext cx="6807157" cy="698685"/>
          </a:xfrm>
        </p:spPr>
        <p:txBody>
          <a:bodyPr/>
          <a:lstStyle/>
          <a:p>
            <a:r>
              <a:rPr lang="ru-RU" dirty="0" smtClean="0"/>
              <a:t>Заявка на получение гарантии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9717"/>
            <a:ext cx="2717800" cy="12363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102955" y="8003568"/>
            <a:ext cx="5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2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380" y="1067080"/>
            <a:ext cx="5396266" cy="6832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78665" y="6644920"/>
            <a:ext cx="1864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Не требуется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58936" y="4483452"/>
            <a:ext cx="21197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Программы льготного финансирования субъектов МСП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94318" y="6952697"/>
            <a:ext cx="2448983" cy="2170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494318" y="7244819"/>
            <a:ext cx="2448983" cy="2326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172183" y="6899495"/>
            <a:ext cx="1864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-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226321" y="7262339"/>
            <a:ext cx="1864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-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85534" y="7433747"/>
            <a:ext cx="12731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180 млн рублей</a:t>
            </a:r>
            <a:endParaRPr lang="ru-RU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499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37" grpId="0" animBg="1"/>
      <p:bldP spid="38" grpId="0"/>
      <p:bldP spid="39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2743" y="293303"/>
            <a:ext cx="6807157" cy="698685"/>
          </a:xfrm>
        </p:spPr>
        <p:txBody>
          <a:bodyPr/>
          <a:lstStyle/>
          <a:p>
            <a:r>
              <a:rPr lang="ru-RU" dirty="0" smtClean="0"/>
              <a:t>Заявка на получение гарантии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9717"/>
            <a:ext cx="2717800" cy="12363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102955" y="8003568"/>
            <a:ext cx="5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2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233" y="1808018"/>
            <a:ext cx="6059713" cy="38418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05233" y="3283528"/>
            <a:ext cx="259772" cy="2597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05233" y="1779198"/>
            <a:ext cx="259772" cy="2597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03" y="1808018"/>
            <a:ext cx="5850288" cy="95527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8373" y="2236546"/>
            <a:ext cx="5816860" cy="4546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рест 9"/>
          <p:cNvSpPr/>
          <p:nvPr/>
        </p:nvSpPr>
        <p:spPr>
          <a:xfrm rot="2693014">
            <a:off x="6285879" y="1750053"/>
            <a:ext cx="325505" cy="318062"/>
          </a:xfrm>
          <a:prstGeom prst="plus">
            <a:avLst>
              <a:gd name="adj" fmla="val 3984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9798392" y="4511178"/>
            <a:ext cx="2566554" cy="9566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626692" y="4428051"/>
            <a:ext cx="2566554" cy="9566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34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2743" y="293303"/>
            <a:ext cx="6807157" cy="698685"/>
          </a:xfrm>
        </p:spPr>
        <p:txBody>
          <a:bodyPr/>
          <a:lstStyle/>
          <a:p>
            <a:r>
              <a:rPr lang="ru-RU" dirty="0" smtClean="0"/>
              <a:t>Резюме проекта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9717"/>
            <a:ext cx="2717800" cy="12363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102955" y="8003568"/>
            <a:ext cx="5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2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4318" y="1581843"/>
            <a:ext cx="4941592" cy="69881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897" y="1244071"/>
            <a:ext cx="5180443" cy="732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41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2743" y="293303"/>
            <a:ext cx="6807157" cy="698685"/>
          </a:xfrm>
        </p:spPr>
        <p:txBody>
          <a:bodyPr/>
          <a:lstStyle/>
          <a:p>
            <a:r>
              <a:rPr lang="ru-RU" dirty="0" smtClean="0"/>
              <a:t>Резюме проекта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9717"/>
            <a:ext cx="2717800" cy="12363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102955" y="8003568"/>
            <a:ext cx="5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2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329" y="1630545"/>
            <a:ext cx="4378476" cy="6191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3805" y="1306071"/>
            <a:ext cx="7337115" cy="518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752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2743" y="293303"/>
            <a:ext cx="6807157" cy="698685"/>
          </a:xfrm>
        </p:spPr>
        <p:txBody>
          <a:bodyPr/>
          <a:lstStyle/>
          <a:p>
            <a:r>
              <a:rPr lang="ru-RU" dirty="0" smtClean="0"/>
              <a:t>Резюме проекта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9717"/>
            <a:ext cx="2717800" cy="12363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102955" y="8003568"/>
            <a:ext cx="5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2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490" y="1911926"/>
            <a:ext cx="5840598" cy="41301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2778" y="1911926"/>
            <a:ext cx="5984868" cy="423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58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151657</TotalTime>
  <Words>92</Words>
  <Application>Microsoft Office PowerPoint</Application>
  <PresentationFormat>Произвольный</PresentationFormat>
  <Paragraphs>43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Title</vt:lpstr>
      <vt:lpstr>Основные моменты заполнения первичного пакета документов для обращения в АО Корпорация «МСП»</vt:lpstr>
      <vt:lpstr>Чек - лист</vt:lpstr>
      <vt:lpstr>Заявка на получение гарантии</vt:lpstr>
      <vt:lpstr>Заявка на получение гарантии</vt:lpstr>
      <vt:lpstr>Заявка на получение гарантии</vt:lpstr>
      <vt:lpstr>Резюме проекта</vt:lpstr>
      <vt:lpstr>Резюме проекта</vt:lpstr>
      <vt:lpstr>Резюме проекта</vt:lpstr>
    </vt:vector>
  </TitlesOfParts>
  <Company>Deloitte &amp; Touche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Times New Roman 26pt Line spacing 26pt</dc:title>
  <dc:creator>ladmin</dc:creator>
  <cp:lastModifiedBy>Gulevskih</cp:lastModifiedBy>
  <cp:revision>4594</cp:revision>
  <cp:lastPrinted>2018-05-15T15:41:02Z</cp:lastPrinted>
  <dcterms:created xsi:type="dcterms:W3CDTF">2010-08-23T12:41:44Z</dcterms:created>
  <dcterms:modified xsi:type="dcterms:W3CDTF">2018-07-20T04:19:48Z</dcterms:modified>
</cp:coreProperties>
</file>